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16" r:id="rId2"/>
    <p:sldId id="301" r:id="rId3"/>
    <p:sldId id="303" r:id="rId4"/>
    <p:sldId id="302" r:id="rId5"/>
    <p:sldId id="304" r:id="rId6"/>
    <p:sldId id="308" r:id="rId7"/>
    <p:sldId id="310" r:id="rId8"/>
    <p:sldId id="307" r:id="rId9"/>
    <p:sldId id="290" r:id="rId10"/>
    <p:sldId id="294" r:id="rId11"/>
    <p:sldId id="295" r:id="rId12"/>
    <p:sldId id="314" r:id="rId13"/>
    <p:sldId id="311" r:id="rId14"/>
    <p:sldId id="312" r:id="rId15"/>
    <p:sldId id="317" r:id="rId16"/>
    <p:sldId id="313" r:id="rId17"/>
    <p:sldId id="315" r:id="rId18"/>
    <p:sldId id="318" r:id="rId19"/>
    <p:sldId id="319"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y Murray" initials="TM" lastIdx="0" clrIdx="0"/>
  <p:cmAuthor id="1" name="Joe Tidwell" initials="" lastIdx="1" clrIdx="1"/>
  <p:cmAuthor id="2" name="Tom Wallsten" initials="" lastIdx="1" clrIdx="2"/>
  <p:cmAuthor id="3" name="Thomas Wallsten" initials="" lastIdx="8" clrIdx="3"/>
  <p:cmAuthor id="4" name="Eva Chen"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66"/>
    <a:srgbClr val="009999"/>
    <a:srgbClr val="1577EC"/>
    <a:srgbClr val="060D9E"/>
    <a:srgbClr val="6600CC"/>
    <a:srgbClr val="0AACEC"/>
    <a:srgbClr val="0E92EC"/>
    <a:srgbClr val="99CCFF"/>
    <a:srgbClr val="6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2" autoAdjust="0"/>
    <p:restoredTop sz="80000" autoAdjust="0"/>
  </p:normalViewPr>
  <p:slideViewPr>
    <p:cSldViewPr snapToGrid="0" snapToObjects="1">
      <p:cViewPr>
        <p:scale>
          <a:sx n="81" d="100"/>
          <a:sy n="81" d="100"/>
        </p:scale>
        <p:origin x="-90" y="-216"/>
      </p:cViewPr>
      <p:guideLst>
        <p:guide orient="horz" pos="2160"/>
        <p:guide pos="2880"/>
      </p:guideLst>
    </p:cSldViewPr>
  </p:slideViewPr>
  <p:outlineViewPr>
    <p:cViewPr>
      <p:scale>
        <a:sx n="33" d="100"/>
        <a:sy n="33" d="100"/>
      </p:scale>
      <p:origin x="0" y="1248"/>
    </p:cViewPr>
  </p:outlineViewPr>
  <p:notesTextViewPr>
    <p:cViewPr>
      <p:scale>
        <a:sx n="100" d="100"/>
        <a:sy n="100" d="100"/>
      </p:scale>
      <p:origin x="0" y="0"/>
    </p:cViewPr>
  </p:notesTextViewPr>
  <p:sorterViewPr>
    <p:cViewPr>
      <p:scale>
        <a:sx n="197" d="100"/>
        <a:sy n="1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830A7D-1C2D-BE4E-9065-5B37C7BCD10F}" type="datetimeFigureOut">
              <a:rPr lang="en-US" smtClean="0"/>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D32625-45CC-1C47-AEE3-B8BEE7083507}" type="slidenum">
              <a:rPr lang="en-US" smtClean="0"/>
              <a:t>‹#›</a:t>
            </a:fld>
            <a:endParaRPr lang="en-US"/>
          </a:p>
        </p:txBody>
      </p:sp>
    </p:spTree>
    <p:extLst>
      <p:ext uri="{BB962C8B-B14F-4D97-AF65-F5344CB8AC3E}">
        <p14:creationId xmlns:p14="http://schemas.microsoft.com/office/powerpoint/2010/main" val="30461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29614-88AF-A642-88D2-4FB75B1F0C68}" type="datetimeFigureOut">
              <a:rPr lang="en-US" smtClean="0"/>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0010D-5286-E641-9FA0-A8D803B6EED5}" type="slidenum">
              <a:rPr lang="en-US" smtClean="0"/>
              <a:t>‹#›</a:t>
            </a:fld>
            <a:endParaRPr lang="en-US"/>
          </a:p>
        </p:txBody>
      </p:sp>
    </p:spTree>
    <p:extLst>
      <p:ext uri="{BB962C8B-B14F-4D97-AF65-F5344CB8AC3E}">
        <p14:creationId xmlns:p14="http://schemas.microsoft.com/office/powerpoint/2010/main" val="282877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this slide, we could as</a:t>
            </a:r>
            <a:r>
              <a:rPr lang="en-US" baseline="0" dirty="0" smtClean="0"/>
              <a:t>k:</a:t>
            </a:r>
          </a:p>
          <a:p>
            <a:endParaRPr lang="en-US" baseline="0" dirty="0" smtClean="0"/>
          </a:p>
          <a:p>
            <a:r>
              <a:rPr lang="en-US" baseline="0" dirty="0" smtClean="0"/>
              <a:t>True or false: The best Brier score is 2.</a:t>
            </a:r>
          </a:p>
          <a:p>
            <a:endParaRPr lang="en-US" baseline="0" dirty="0" smtClean="0"/>
          </a:p>
          <a:p>
            <a:endParaRPr lang="en-US" baseline="0" dirty="0" smtClean="0"/>
          </a:p>
          <a:p>
            <a:r>
              <a:rPr lang="en-US" baseline="0" dirty="0" smtClean="0"/>
              <a:t>Followed by either: Correct! The best Brier score is 0, indicating zero distance between your answer and the truth.  The worst Brier score is 2.</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Or: Incorrect. The Brier score is an error score: higher scores indicate greater distance between your forecast and the actual outcome.  Therefore, the best Brier score is 0, indicating zero distance between your answer and the truth.  The worst Brier score is 2.</a:t>
            </a:r>
          </a:p>
          <a:p>
            <a:endParaRPr lang="en-US" dirty="0"/>
          </a:p>
        </p:txBody>
      </p:sp>
      <p:sp>
        <p:nvSpPr>
          <p:cNvPr id="4" name="Slide Number Placeholder 3"/>
          <p:cNvSpPr>
            <a:spLocks noGrp="1"/>
          </p:cNvSpPr>
          <p:nvPr>
            <p:ph type="sldNum" sz="quarter" idx="10"/>
          </p:nvPr>
        </p:nvSpPr>
        <p:spPr/>
        <p:txBody>
          <a:bodyPr/>
          <a:lstStyle/>
          <a:p>
            <a:fld id="{8BD0010D-5286-E641-9FA0-A8D803B6EED5}" type="slidenum">
              <a:rPr lang="en-US" smtClean="0"/>
              <a:t>8</a:t>
            </a:fld>
            <a:endParaRPr lang="en-US"/>
          </a:p>
        </p:txBody>
      </p:sp>
    </p:spTree>
    <p:extLst>
      <p:ext uri="{BB962C8B-B14F-4D97-AF65-F5344CB8AC3E}">
        <p14:creationId xmlns:p14="http://schemas.microsoft.com/office/powerpoint/2010/main" val="242024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this slide</a:t>
            </a:r>
            <a:r>
              <a:rPr lang="en-US" baseline="0" dirty="0" smtClean="0"/>
              <a:t>, we could ask: </a:t>
            </a:r>
          </a:p>
          <a:p>
            <a:endParaRPr lang="en-US" baseline="0" dirty="0" smtClean="0"/>
          </a:p>
          <a:p>
            <a:r>
              <a:rPr lang="en-US" baseline="0" dirty="0" smtClean="0"/>
              <a:t>How do I get scored before I have submitted my first forecast?</a:t>
            </a:r>
          </a:p>
          <a:p>
            <a:pPr marL="171450" indent="-171450">
              <a:buFontTx/>
              <a:buChar char="-"/>
            </a:pPr>
            <a:r>
              <a:rPr lang="en-US" baseline="0" dirty="0" smtClean="0"/>
              <a:t>A Brier score of 0</a:t>
            </a:r>
          </a:p>
          <a:p>
            <a:pPr marL="171450" indent="-171450">
              <a:buFontTx/>
              <a:buChar char="-"/>
            </a:pPr>
            <a:r>
              <a:rPr lang="en-US" baseline="0" dirty="0" smtClean="0"/>
              <a:t>A Brier score of 2</a:t>
            </a:r>
          </a:p>
          <a:p>
            <a:pPr marL="171450" indent="-171450">
              <a:buFontTx/>
              <a:buChar char="-"/>
            </a:pPr>
            <a:r>
              <a:rPr lang="en-US" baseline="0" dirty="0" smtClean="0"/>
              <a:t>The </a:t>
            </a:r>
            <a:r>
              <a:rPr lang="en-US" b="1" baseline="0" dirty="0" smtClean="0"/>
              <a:t>average</a:t>
            </a:r>
            <a:r>
              <a:rPr lang="en-US" baseline="0" dirty="0" smtClean="0"/>
              <a:t> Brier score from those who have made a forecast</a:t>
            </a:r>
          </a:p>
          <a:p>
            <a:pPr marL="171450" indent="-171450">
              <a:buFontTx/>
              <a:buChar char="-"/>
            </a:pPr>
            <a:r>
              <a:rPr lang="en-US" baseline="0" dirty="0" smtClean="0"/>
              <a:t>The </a:t>
            </a:r>
            <a:r>
              <a:rPr lang="en-US" b="1" baseline="0" dirty="0" smtClean="0"/>
              <a:t>median</a:t>
            </a:r>
            <a:r>
              <a:rPr lang="en-US" baseline="0" dirty="0" smtClean="0"/>
              <a:t> Brier score from those who have made a forecast</a:t>
            </a:r>
          </a:p>
        </p:txBody>
      </p:sp>
      <p:sp>
        <p:nvSpPr>
          <p:cNvPr id="4" name="Slide Number Placeholder 3"/>
          <p:cNvSpPr>
            <a:spLocks noGrp="1"/>
          </p:cNvSpPr>
          <p:nvPr>
            <p:ph type="sldNum" sz="quarter" idx="10"/>
          </p:nvPr>
        </p:nvSpPr>
        <p:spPr/>
        <p:txBody>
          <a:bodyPr/>
          <a:lstStyle/>
          <a:p>
            <a:fld id="{8BD0010D-5286-E641-9FA0-A8D803B6EED5}" type="slidenum">
              <a:rPr lang="en-US" smtClean="0"/>
              <a:t>11</a:t>
            </a:fld>
            <a:endParaRPr lang="en-US"/>
          </a:p>
        </p:txBody>
      </p:sp>
    </p:spTree>
    <p:extLst>
      <p:ext uri="{BB962C8B-B14F-4D97-AF65-F5344CB8AC3E}">
        <p14:creationId xmlns:p14="http://schemas.microsoft.com/office/powerpoint/2010/main" val="36879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this slide on, these slides are only for those in the self-set condition.</a:t>
            </a:r>
            <a:endParaRPr lang="en-US" dirty="0"/>
          </a:p>
        </p:txBody>
      </p:sp>
      <p:sp>
        <p:nvSpPr>
          <p:cNvPr id="4" name="Slide Number Placeholder 3"/>
          <p:cNvSpPr>
            <a:spLocks noGrp="1"/>
          </p:cNvSpPr>
          <p:nvPr>
            <p:ph type="sldNum" sz="quarter" idx="10"/>
          </p:nvPr>
        </p:nvSpPr>
        <p:spPr/>
        <p:txBody>
          <a:bodyPr/>
          <a:lstStyle/>
          <a:p>
            <a:fld id="{8BD0010D-5286-E641-9FA0-A8D803B6EED5}" type="slidenum">
              <a:rPr lang="en-US" smtClean="0"/>
              <a:t>13</a:t>
            </a:fld>
            <a:endParaRPr lang="en-US"/>
          </a:p>
        </p:txBody>
      </p:sp>
    </p:spTree>
    <p:extLst>
      <p:ext uri="{BB962C8B-B14F-4D97-AF65-F5344CB8AC3E}">
        <p14:creationId xmlns:p14="http://schemas.microsoft.com/office/powerpoint/2010/main" val="108964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this slide, we</a:t>
            </a:r>
            <a:r>
              <a:rPr lang="en-US" baseline="0" dirty="0" smtClean="0"/>
              <a:t> could ask:</a:t>
            </a:r>
          </a:p>
          <a:p>
            <a:endParaRPr lang="en-US" baseline="0" dirty="0" smtClean="0"/>
          </a:p>
          <a:p>
            <a:r>
              <a:rPr lang="en-US" baseline="0" dirty="0" smtClean="0"/>
              <a:t>What is the most common error people make when specifying a range of possible outcomes?</a:t>
            </a:r>
          </a:p>
          <a:p>
            <a:pPr marL="171450" indent="-171450">
              <a:buFontTx/>
              <a:buChar char="-"/>
            </a:pPr>
            <a:r>
              <a:rPr lang="en-US" baseline="0" dirty="0" smtClean="0"/>
              <a:t>They set the range too narrowly</a:t>
            </a:r>
          </a:p>
          <a:p>
            <a:pPr marL="171450" indent="-171450">
              <a:buFontTx/>
              <a:buChar char="-"/>
            </a:pPr>
            <a:r>
              <a:rPr lang="en-US" baseline="0" dirty="0" smtClean="0"/>
              <a:t>They set the range too wide</a:t>
            </a:r>
          </a:p>
          <a:p>
            <a:pPr marL="171450" indent="-171450">
              <a:buFontTx/>
              <a:buChar char="-"/>
            </a:pPr>
            <a:r>
              <a:rPr lang="en-US" baseline="0" dirty="0" smtClean="0"/>
              <a:t>They are biased low</a:t>
            </a:r>
          </a:p>
          <a:p>
            <a:pPr marL="171450" indent="-171450">
              <a:buFontTx/>
              <a:buChar char="-"/>
            </a:pPr>
            <a:r>
              <a:rPr lang="en-US" baseline="0" dirty="0" smtClean="0"/>
              <a:t>They are biased high</a:t>
            </a:r>
          </a:p>
        </p:txBody>
      </p:sp>
      <p:sp>
        <p:nvSpPr>
          <p:cNvPr id="4" name="Slide Number Placeholder 3"/>
          <p:cNvSpPr>
            <a:spLocks noGrp="1"/>
          </p:cNvSpPr>
          <p:nvPr>
            <p:ph type="sldNum" sz="quarter" idx="10"/>
          </p:nvPr>
        </p:nvSpPr>
        <p:spPr/>
        <p:txBody>
          <a:bodyPr/>
          <a:lstStyle/>
          <a:p>
            <a:fld id="{8BD0010D-5286-E641-9FA0-A8D803B6EED5}" type="slidenum">
              <a:rPr lang="en-US" smtClean="0"/>
              <a:t>15</a:t>
            </a:fld>
            <a:endParaRPr lang="en-US"/>
          </a:p>
        </p:txBody>
      </p:sp>
    </p:spTree>
    <p:extLst>
      <p:ext uri="{BB962C8B-B14F-4D97-AF65-F5344CB8AC3E}">
        <p14:creationId xmlns:p14="http://schemas.microsoft.com/office/powerpoint/2010/main" val="37036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0010D-5286-E641-9FA0-A8D803B6EED5}" type="slidenum">
              <a:rPr lang="en-US" smtClean="0"/>
              <a:t>17</a:t>
            </a:fld>
            <a:endParaRPr lang="en-US"/>
          </a:p>
        </p:txBody>
      </p:sp>
    </p:spTree>
    <p:extLst>
      <p:ext uri="{BB962C8B-B14F-4D97-AF65-F5344CB8AC3E}">
        <p14:creationId xmlns:p14="http://schemas.microsoft.com/office/powerpoint/2010/main" val="20277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5125265" y="1028223"/>
            <a:ext cx="457200" cy="441325"/>
          </a:xfrm>
          <a:prstGeom prst="rect">
            <a:avLst/>
          </a:prstGeom>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rgbClr val="62000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860181"/>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grpSp>
        <p:nvGrpSpPr>
          <p:cNvPr id="20" name="Group 19"/>
          <p:cNvGrpSpPr/>
          <p:nvPr userDrawn="1"/>
        </p:nvGrpSpPr>
        <p:grpSpPr>
          <a:xfrm>
            <a:off x="4286815" y="2126321"/>
            <a:ext cx="616956" cy="609600"/>
            <a:chOff x="4267200" y="956036"/>
            <a:chExt cx="609600" cy="609600"/>
          </a:xfrm>
        </p:grpSpPr>
        <p:sp>
          <p:nvSpPr>
            <p:cNvPr id="21" name="Oval 20"/>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userDrawn="1"/>
          </p:nvSpPr>
          <p:spPr>
            <a:xfrm>
              <a:off x="4322830" y="1020648"/>
              <a:ext cx="480059" cy="438848"/>
            </a:xfrm>
            <a:prstGeom prst="ellipse">
              <a:avLst/>
            </a:prstGeom>
            <a:solidFill>
              <a:srgbClr val="62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rotWithShape="1">
            <a:blip r:embed="rId2"/>
            <a:srcRect l="12801" r="10747"/>
            <a:stretch/>
          </p:blipFill>
          <p:spPr>
            <a:xfrm>
              <a:off x="4442982" y="1062160"/>
              <a:ext cx="256485" cy="364240"/>
            </a:xfrm>
            <a:prstGeom prst="rect">
              <a:avLst/>
            </a:prstGeom>
          </p:spPr>
        </p:pic>
        <p:sp>
          <p:nvSpPr>
            <p:cNvPr id="24" name="Oval 23"/>
            <p:cNvSpPr/>
            <p:nvPr userDrawn="1"/>
          </p:nvSpPr>
          <p:spPr>
            <a:xfrm>
              <a:off x="4322830" y="1017225"/>
              <a:ext cx="480059" cy="436338"/>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userDrawn="1"/>
          </p:nvSpPr>
          <p:spPr>
            <a:xfrm>
              <a:off x="4322830" y="1014715"/>
              <a:ext cx="480059" cy="438848"/>
            </a:xfrm>
            <a:prstGeom prst="ellipse">
              <a:avLst/>
            </a:prstGeom>
            <a:no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11/12/2014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5125265" y="1028223"/>
            <a:ext cx="457200" cy="441325"/>
          </a:xfrm>
          <a:prstGeom prst="rect">
            <a:avLst/>
          </a:prstGeom>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a:prstGeom prst="rect">
            <a:avLst/>
          </a:prstGeo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a:prstGeom prst="rect">
            <a:avLst/>
          </a:prstGeom>
        </p:spPr>
        <p:txBody>
          <a:bodyPr/>
          <a:lstStyle>
            <a:lvl1pPr>
              <a:defRPr>
                <a:latin typeface="Bernard MT Condensed"/>
                <a:cs typeface="Bernard MT Condensed"/>
              </a:defRPr>
            </a:lvl1pPr>
          </a:lstStyle>
          <a:p>
            <a:r>
              <a:rPr lang="en-US" dirty="0" smtClean="0"/>
              <a:t>GJP</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11/12/2014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11/12/2014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11/12/2014</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grpSp>
        <p:nvGrpSpPr>
          <p:cNvPr id="6" name="Group 5"/>
          <p:cNvGrpSpPr/>
          <p:nvPr userDrawn="1"/>
        </p:nvGrpSpPr>
        <p:grpSpPr>
          <a:xfrm>
            <a:off x="4267200" y="999832"/>
            <a:ext cx="609600" cy="609600"/>
            <a:chOff x="4267200" y="956036"/>
            <a:chExt cx="609600" cy="609600"/>
          </a:xfrm>
        </p:grpSpPr>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Oval 3"/>
            <p:cNvSpPr/>
            <p:nvPr userDrawn="1"/>
          </p:nvSpPr>
          <p:spPr>
            <a:xfrm>
              <a:off x="4322830" y="1020648"/>
              <a:ext cx="480059" cy="438848"/>
            </a:xfrm>
            <a:prstGeom prst="ellipse">
              <a:avLst/>
            </a:prstGeom>
            <a:solidFill>
              <a:srgbClr val="62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13"/>
            <a:srcRect l="12801" r="10747"/>
            <a:stretch/>
          </p:blipFill>
          <p:spPr>
            <a:xfrm>
              <a:off x="4442982" y="1062160"/>
              <a:ext cx="256485" cy="364240"/>
            </a:xfrm>
            <a:prstGeom prst="rect">
              <a:avLst/>
            </a:prstGeom>
          </p:spPr>
        </p:pic>
        <p:sp>
          <p:nvSpPr>
            <p:cNvPr id="5" name="Oval 4"/>
            <p:cNvSpPr/>
            <p:nvPr userDrawn="1"/>
          </p:nvSpPr>
          <p:spPr>
            <a:xfrm>
              <a:off x="4322830" y="1017225"/>
              <a:ext cx="480059" cy="436338"/>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4322830" y="1014715"/>
              <a:ext cx="480059" cy="438848"/>
            </a:xfrm>
            <a:prstGeom prst="ellipse">
              <a:avLst/>
            </a:prstGeom>
            <a:no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3001251" y="5453528"/>
            <a:ext cx="3141498" cy="866589"/>
          </a:xfrm>
        </p:spPr>
        <p:txBody>
          <a:bodyPr>
            <a:normAutofit/>
          </a:bodyPr>
          <a:lstStyle/>
          <a:p>
            <a:r>
              <a:rPr lang="en-US" dirty="0" smtClean="0"/>
              <a:t>Picking the right dates and quantities</a:t>
            </a:r>
            <a:endParaRPr lang="en-US" dirty="0"/>
          </a:p>
        </p:txBody>
      </p:sp>
      <p:sp>
        <p:nvSpPr>
          <p:cNvPr id="4" name="Title 3"/>
          <p:cNvSpPr>
            <a:spLocks noGrp="1"/>
          </p:cNvSpPr>
          <p:nvPr>
            <p:ph type="title"/>
          </p:nvPr>
        </p:nvSpPr>
        <p:spPr/>
        <p:txBody>
          <a:bodyPr>
            <a:normAutofit/>
          </a:bodyPr>
          <a:lstStyle/>
          <a:p>
            <a:r>
              <a:rPr lang="en-US" dirty="0" smtClean="0"/>
              <a:t>Continuous Estimation</a:t>
            </a:r>
            <a:endParaRPr lang="en-US" dirty="0"/>
          </a:p>
        </p:txBody>
      </p:sp>
      <p:pic>
        <p:nvPicPr>
          <p:cNvPr id="3" name="Picture 2" descr="medium.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88231" y="3087448"/>
            <a:ext cx="3306482" cy="1992552"/>
          </a:xfrm>
          <a:prstGeom prst="rect">
            <a:avLst/>
          </a:prstGeom>
        </p:spPr>
      </p:pic>
      <p:pic>
        <p:nvPicPr>
          <p:cNvPr id="6" name="Picture 5" descr="4cups.gif"/>
          <p:cNvPicPr>
            <a:picLocks noChangeAspect="1"/>
          </p:cNvPicPr>
          <p:nvPr/>
        </p:nvPicPr>
        <p:blipFill rotWithShape="1">
          <a:blip r:embed="rId3">
            <a:extLst>
              <a:ext uri="{28A0092B-C50C-407E-A947-70E740481C1C}">
                <a14:useLocalDpi xmlns:a14="http://schemas.microsoft.com/office/drawing/2010/main" val="0"/>
              </a:ext>
            </a:extLst>
          </a:blip>
          <a:srcRect b="18410"/>
          <a:stretch/>
        </p:blipFill>
        <p:spPr>
          <a:xfrm>
            <a:off x="515471" y="3429000"/>
            <a:ext cx="3810000" cy="1119095"/>
          </a:xfrm>
          <a:prstGeom prst="rect">
            <a:avLst/>
          </a:prstGeom>
        </p:spPr>
      </p:pic>
    </p:spTree>
    <p:extLst>
      <p:ext uri="{BB962C8B-B14F-4D97-AF65-F5344CB8AC3E}">
        <p14:creationId xmlns:p14="http://schemas.microsoft.com/office/powerpoint/2010/main" val="1925471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Forecast Intervals </a:t>
            </a:r>
            <a:endParaRPr lang="en-US" dirty="0"/>
          </a:p>
        </p:txBody>
      </p:sp>
      <p:sp>
        <p:nvSpPr>
          <p:cNvPr id="5" name="TextBox 4"/>
          <p:cNvSpPr txBox="1"/>
          <p:nvPr/>
        </p:nvSpPr>
        <p:spPr>
          <a:xfrm>
            <a:off x="119540" y="4220173"/>
            <a:ext cx="8898824" cy="369332"/>
          </a:xfrm>
          <a:prstGeom prst="rect">
            <a:avLst/>
          </a:prstGeom>
          <a:noFill/>
        </p:spPr>
        <p:txBody>
          <a:bodyPr wrap="square" rtlCol="0">
            <a:spAutoFit/>
          </a:bodyPr>
          <a:lstStyle/>
          <a:p>
            <a:pPr marL="342900" indent="-342900">
              <a:buClr>
                <a:schemeClr val="accent3"/>
              </a:buClr>
              <a:buFont typeface="Arial"/>
              <a:buChar char="•"/>
            </a:pPr>
            <a:r>
              <a:rPr lang="en-US" dirty="0" smtClean="0">
                <a:solidFill>
                  <a:srgbClr val="404040"/>
                </a:solidFill>
              </a:rPr>
              <a:t>We then score the options in the following way:</a:t>
            </a:r>
            <a:endParaRPr lang="en-US" i="1" dirty="0">
              <a:solidFill>
                <a:srgbClr val="40404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46327558"/>
              </p:ext>
            </p:extLst>
          </p:nvPr>
        </p:nvGraphicFramePr>
        <p:xfrm>
          <a:off x="301753" y="4562310"/>
          <a:ext cx="8289422" cy="1657372"/>
        </p:xfrm>
        <a:graphic>
          <a:graphicData uri="http://schemas.openxmlformats.org/drawingml/2006/table">
            <a:tbl>
              <a:tblPr/>
              <a:tblGrid>
                <a:gridCol w="1968545"/>
                <a:gridCol w="1968545"/>
                <a:gridCol w="2383787"/>
                <a:gridCol w="1968545"/>
              </a:tblGrid>
              <a:tr h="684552">
                <a:tc>
                  <a:txBody>
                    <a:bodyPr/>
                    <a:lstStyle/>
                    <a:p>
                      <a:pPr algn="ctr" fontAlgn="ctr"/>
                      <a:r>
                        <a:rPr lang="en-US" sz="1400" b="0" i="0" u="none" strike="noStrike">
                          <a:solidFill>
                            <a:srgbClr val="000000"/>
                          </a:solidFill>
                          <a:effectLst/>
                          <a:latin typeface="+mn-lt"/>
                        </a:rPr>
                        <a:t>Cut-Points</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Outcome</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Cumulative probability the Real value is less than the cut-point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n-lt"/>
                        </a:rPr>
                        <a:t>Brier Scores</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r>
              <a:tr h="228600">
                <a:tc>
                  <a:txBody>
                    <a:bodyPr/>
                    <a:lstStyle/>
                    <a:p>
                      <a:pPr algn="l" fontAlgn="b"/>
                      <a:r>
                        <a:rPr lang="en-US" sz="1400" b="0" i="0" u="none" strike="noStrike" dirty="0" smtClean="0">
                          <a:solidFill>
                            <a:srgbClr val="000000"/>
                          </a:solidFill>
                          <a:effectLst/>
                          <a:latin typeface="+mn-lt"/>
                        </a:rPr>
                        <a:t>0 reactors</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TRUE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0.10</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2*(0.10 - 1)</a:t>
                      </a:r>
                      <a:r>
                        <a:rPr lang="en-US" sz="1400" b="0" i="0" u="none" strike="noStrike" baseline="30000" dirty="0" smtClean="0">
                          <a:solidFill>
                            <a:srgbClr val="000000"/>
                          </a:solidFill>
                          <a:effectLst/>
                          <a:latin typeface="+mn-lt"/>
                        </a:rPr>
                        <a:t>2</a:t>
                      </a:r>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1.620</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US" sz="1400" b="0" i="0" u="none" strike="noStrike" dirty="0" smtClean="0">
                          <a:solidFill>
                            <a:srgbClr val="000000"/>
                          </a:solidFill>
                          <a:effectLst/>
                          <a:latin typeface="+mn-lt"/>
                        </a:rPr>
                        <a:t>4 or fewer reactors</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TRUE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0.10 + 0.30 = 0.40</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2*(0.40 - 1)</a:t>
                      </a:r>
                      <a:r>
                        <a:rPr lang="en-US" sz="1400" b="0" i="0" u="none" strike="noStrike" baseline="30000" dirty="0" smtClean="0">
                          <a:solidFill>
                            <a:srgbClr val="000000"/>
                          </a:solidFill>
                          <a:effectLst/>
                          <a:latin typeface="+mn-lt"/>
                        </a:rPr>
                        <a:t>2</a:t>
                      </a:r>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0.720</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US" sz="1400" b="0" i="0" u="none" strike="noStrike" dirty="0" smtClean="0">
                          <a:solidFill>
                            <a:srgbClr val="000000"/>
                          </a:solidFill>
                          <a:effectLst/>
                          <a:latin typeface="+mn-lt"/>
                        </a:rPr>
                        <a:t>9 or fewer </a:t>
                      </a:r>
                      <a:r>
                        <a:rPr lang="en-US" sz="1400" b="0" i="0" u="none" strike="noStrike" dirty="0">
                          <a:solidFill>
                            <a:srgbClr val="000000"/>
                          </a:solidFill>
                          <a:effectLst/>
                          <a:latin typeface="+mn-lt"/>
                        </a:rPr>
                        <a:t>reactors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TRUE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0.10 + 0.30 + 0.05</a:t>
                      </a:r>
                      <a:r>
                        <a:rPr lang="en-US" sz="1400" b="0" i="0" u="none" strike="noStrike" baseline="0" dirty="0" smtClean="0">
                          <a:solidFill>
                            <a:srgbClr val="000000"/>
                          </a:solidFill>
                          <a:effectLst/>
                          <a:latin typeface="+mn-lt"/>
                        </a:rPr>
                        <a:t> = 0</a:t>
                      </a:r>
                      <a:r>
                        <a:rPr lang="en-US" sz="1400" b="0" i="0" u="none" strike="noStrike" dirty="0" smtClean="0">
                          <a:solidFill>
                            <a:srgbClr val="000000"/>
                          </a:solidFill>
                          <a:effectLst/>
                          <a:latin typeface="+mn-lt"/>
                        </a:rPr>
                        <a:t>.45</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2*(0.45 - 1)</a:t>
                      </a:r>
                      <a:r>
                        <a:rPr lang="en-US" sz="1400" b="0" i="0" u="none" strike="noStrike" baseline="30000" dirty="0" smtClean="0">
                          <a:solidFill>
                            <a:srgbClr val="000000"/>
                          </a:solidFill>
                          <a:effectLst/>
                          <a:latin typeface="+mn-lt"/>
                        </a:rPr>
                        <a:t>2</a:t>
                      </a:r>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0.605</a:t>
                      </a:r>
                      <a:endParaRPr lang="en-US" sz="1400" b="0" i="0" u="none" strike="noStrike" dirty="0">
                        <a:solidFill>
                          <a:srgbClr val="000000"/>
                        </a:solidFill>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en-US" sz="1800" b="0" i="0" u="none" strike="noStrike" dirty="0">
                          <a:solidFill>
                            <a:srgbClr val="000000"/>
                          </a:solidFill>
                          <a:effectLst/>
                          <a:latin typeface="+mn-lt"/>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mn-lt"/>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n-US" sz="1400" b="1" i="0" u="none" strike="noStrike" dirty="0">
                          <a:solidFill>
                            <a:srgbClr val="000000"/>
                          </a:solidFill>
                          <a:effectLst/>
                          <a:latin typeface="+mn-lt"/>
                        </a:rPr>
                        <a:t>Ordinal Brier </a:t>
                      </a:r>
                      <a:r>
                        <a:rPr lang="en-US" sz="1400" b="1" i="0" u="none" strike="noStrike" dirty="0" smtClean="0">
                          <a:solidFill>
                            <a:srgbClr val="000000"/>
                          </a:solidFill>
                          <a:effectLst/>
                          <a:latin typeface="+mn-lt"/>
                        </a:rPr>
                        <a:t>Score (average) </a:t>
                      </a:r>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0.982</a:t>
                      </a:r>
                      <a:endParaRPr lang="en-US" sz="1400" b="1" i="0" u="none" strike="noStrike" dirty="0">
                        <a:solidFill>
                          <a:srgbClr val="000000"/>
                        </a:solidFill>
                        <a:effectLst/>
                        <a:latin typeface="+mn-lt"/>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r>
            </a:tbl>
          </a:graphicData>
        </a:graphic>
      </p:graphicFrame>
      <p:pic>
        <p:nvPicPr>
          <p:cNvPr id="9" name="Picture 8"/>
          <p:cNvPicPr>
            <a:picLocks noChangeAspect="1"/>
          </p:cNvPicPr>
          <p:nvPr/>
        </p:nvPicPr>
        <p:blipFill rotWithShape="1">
          <a:blip r:embed="rId2"/>
          <a:srcRect t="36401" r="11359" b="8586"/>
          <a:stretch/>
        </p:blipFill>
        <p:spPr>
          <a:xfrm>
            <a:off x="1524923" y="3062200"/>
            <a:ext cx="5607899" cy="1231719"/>
          </a:xfrm>
          <a:prstGeom prst="rect">
            <a:avLst/>
          </a:prstGeom>
        </p:spPr>
      </p:pic>
      <p:sp>
        <p:nvSpPr>
          <p:cNvPr id="3" name="TextBox 2"/>
          <p:cNvSpPr txBox="1"/>
          <p:nvPr/>
        </p:nvSpPr>
        <p:spPr>
          <a:xfrm>
            <a:off x="1833334" y="3014460"/>
            <a:ext cx="630209" cy="215444"/>
          </a:xfrm>
          <a:prstGeom prst="rect">
            <a:avLst/>
          </a:prstGeom>
          <a:solidFill>
            <a:schemeClr val="bg1"/>
          </a:solidFill>
        </p:spPr>
        <p:txBody>
          <a:bodyPr wrap="square" rtlCol="0">
            <a:spAutoFit/>
          </a:bodyPr>
          <a:lstStyle/>
          <a:p>
            <a:r>
              <a:rPr lang="en-US" sz="800" dirty="0">
                <a:solidFill>
                  <a:srgbClr val="0AACEC"/>
                </a:solidFill>
                <a:latin typeface="Arial"/>
                <a:cs typeface="Arial"/>
              </a:rPr>
              <a:t>0</a:t>
            </a:r>
          </a:p>
        </p:txBody>
      </p:sp>
      <p:sp>
        <p:nvSpPr>
          <p:cNvPr id="7" name="TextBox 6"/>
          <p:cNvSpPr txBox="1"/>
          <p:nvPr/>
        </p:nvSpPr>
        <p:spPr>
          <a:xfrm>
            <a:off x="119540" y="1527024"/>
            <a:ext cx="8898824" cy="1554272"/>
          </a:xfrm>
          <a:prstGeom prst="rect">
            <a:avLst/>
          </a:prstGeom>
          <a:noFill/>
        </p:spPr>
        <p:txBody>
          <a:bodyPr wrap="square" rtlCol="0">
            <a:spAutoFit/>
          </a:bodyPr>
          <a:lstStyle/>
          <a:p>
            <a:pPr marL="342900" indent="-342900">
              <a:spcAft>
                <a:spcPts val="600"/>
              </a:spcAft>
              <a:buClr>
                <a:schemeClr val="accent3"/>
              </a:buClr>
              <a:buFont typeface="Arial"/>
              <a:buChar char="•"/>
            </a:pPr>
            <a:r>
              <a:rPr lang="en-US" dirty="0" smtClean="0">
                <a:solidFill>
                  <a:srgbClr val="404040"/>
                </a:solidFill>
              </a:rPr>
              <a:t>To score CE questions, we essentially break each larger question down into mini questions aligned to each bin. We then average the Brier Scores from the bins.</a:t>
            </a:r>
          </a:p>
          <a:p>
            <a:pPr marL="342900" indent="-342900">
              <a:spcAft>
                <a:spcPts val="600"/>
              </a:spcAft>
              <a:buClr>
                <a:schemeClr val="accent3"/>
              </a:buClr>
              <a:buFont typeface="Arial"/>
              <a:buChar char="•"/>
            </a:pPr>
            <a:r>
              <a:rPr lang="en-US" dirty="0" smtClean="0">
                <a:solidFill>
                  <a:srgbClr val="404040"/>
                </a:solidFill>
              </a:rPr>
              <a:t>For example, the cumulative forecasted probability that 0 reactors will be operational is 10%, that there will be 4 or fewer operational reactors is 40%, and that there will be 9 0r fewer reactors is </a:t>
            </a:r>
            <a:r>
              <a:rPr lang="en-US" dirty="0">
                <a:solidFill>
                  <a:srgbClr val="404040"/>
                </a:solidFill>
              </a:rPr>
              <a:t>4</a:t>
            </a:r>
            <a:r>
              <a:rPr lang="en-US" dirty="0" smtClean="0">
                <a:solidFill>
                  <a:srgbClr val="404040"/>
                </a:solidFill>
              </a:rPr>
              <a:t>5% . The correct answer is 0.</a:t>
            </a:r>
          </a:p>
        </p:txBody>
      </p:sp>
    </p:spTree>
    <p:extLst>
      <p:ext uri="{BB962C8B-B14F-4D97-AF65-F5344CB8AC3E}">
        <p14:creationId xmlns:p14="http://schemas.microsoft.com/office/powerpoint/2010/main" val="4170883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Scores over Time</a:t>
            </a:r>
            <a:endParaRPr lang="en-US" dirty="0"/>
          </a:p>
        </p:txBody>
      </p:sp>
      <p:sp>
        <p:nvSpPr>
          <p:cNvPr id="6" name="TextBox 5"/>
          <p:cNvSpPr txBox="1"/>
          <p:nvPr/>
        </p:nvSpPr>
        <p:spPr>
          <a:xfrm>
            <a:off x="301753" y="1564243"/>
            <a:ext cx="5987570" cy="4154984"/>
          </a:xfrm>
          <a:prstGeom prst="rect">
            <a:avLst/>
          </a:prstGeom>
          <a:noFill/>
        </p:spPr>
        <p:txBody>
          <a:bodyPr wrap="square" rtlCol="0">
            <a:spAutoFit/>
          </a:bodyPr>
          <a:lstStyle/>
          <a:p>
            <a:pPr marL="342900" indent="-342900">
              <a:buClr>
                <a:srgbClr val="800000"/>
              </a:buClr>
              <a:buFont typeface="Wingdings" charset="2"/>
              <a:buChar char="u"/>
            </a:pPr>
            <a:r>
              <a:rPr lang="en-US" sz="2400" dirty="0" smtClean="0">
                <a:solidFill>
                  <a:srgbClr val="0D0D0D"/>
                </a:solidFill>
              </a:rPr>
              <a:t>We </a:t>
            </a:r>
            <a:r>
              <a:rPr lang="en-US" sz="2400" dirty="0">
                <a:solidFill>
                  <a:srgbClr val="0D0D0D"/>
                </a:solidFill>
              </a:rPr>
              <a:t>compute your </a:t>
            </a:r>
            <a:r>
              <a:rPr lang="en-US" sz="2400" dirty="0" smtClean="0">
                <a:solidFill>
                  <a:srgbClr val="0D0D0D"/>
                </a:solidFill>
              </a:rPr>
              <a:t>score on each question daily. </a:t>
            </a:r>
          </a:p>
          <a:p>
            <a:pPr>
              <a:buClr>
                <a:srgbClr val="800000"/>
              </a:buClr>
            </a:pPr>
            <a:endParaRPr lang="en-US" sz="2400" dirty="0">
              <a:solidFill>
                <a:srgbClr val="404040"/>
              </a:solidFill>
            </a:endParaRPr>
          </a:p>
          <a:p>
            <a:pPr marL="342900" lvl="0" indent="-342900">
              <a:buClr>
                <a:srgbClr val="800000"/>
              </a:buClr>
              <a:buFont typeface="Wingdings" charset="2"/>
              <a:buChar char="u"/>
            </a:pPr>
            <a:r>
              <a:rPr lang="en-US" sz="2400" i="1" u="sng" dirty="0" smtClean="0">
                <a:solidFill>
                  <a:schemeClr val="tx1">
                    <a:lumMod val="95000"/>
                    <a:lumOff val="5000"/>
                  </a:schemeClr>
                </a:solidFill>
              </a:rPr>
              <a:t>For the best possible score, you </a:t>
            </a:r>
            <a:r>
              <a:rPr lang="en-US" sz="2400" i="1" u="sng" dirty="0">
                <a:solidFill>
                  <a:schemeClr val="tx1">
                    <a:lumMod val="95000"/>
                    <a:lumOff val="5000"/>
                  </a:schemeClr>
                </a:solidFill>
              </a:rPr>
              <a:t>should </a:t>
            </a:r>
            <a:r>
              <a:rPr lang="en-US" sz="2400" i="1" u="sng" dirty="0" smtClean="0">
                <a:solidFill>
                  <a:schemeClr val="tx1">
                    <a:lumMod val="95000"/>
                    <a:lumOff val="5000"/>
                  </a:schemeClr>
                </a:solidFill>
              </a:rPr>
              <a:t>update your forecasts regularly.</a:t>
            </a:r>
          </a:p>
          <a:p>
            <a:pPr marL="342900" lvl="0" indent="-342900">
              <a:buClr>
                <a:srgbClr val="800000"/>
              </a:buClr>
              <a:buFont typeface="Wingdings" charset="2"/>
              <a:buChar char="u"/>
            </a:pPr>
            <a:endParaRPr lang="en-US" sz="2400" dirty="0">
              <a:solidFill>
                <a:schemeClr val="tx1">
                  <a:lumMod val="95000"/>
                  <a:lumOff val="5000"/>
                </a:schemeClr>
              </a:solidFill>
            </a:endParaRPr>
          </a:p>
          <a:p>
            <a:pPr marL="342900" indent="-342900">
              <a:buClr>
                <a:srgbClr val="800000"/>
              </a:buClr>
              <a:buFont typeface="Wingdings" charset="2"/>
              <a:buChar char="u"/>
            </a:pPr>
            <a:r>
              <a:rPr lang="en-US" sz="2400" dirty="0">
                <a:solidFill>
                  <a:srgbClr val="0D0D0D"/>
                </a:solidFill>
              </a:rPr>
              <a:t>If you don’t make a </a:t>
            </a:r>
            <a:r>
              <a:rPr lang="en-US" sz="2400" dirty="0" smtClean="0">
                <a:solidFill>
                  <a:srgbClr val="0D0D0D"/>
                </a:solidFill>
              </a:rPr>
              <a:t>forecast on </a:t>
            </a:r>
            <a:r>
              <a:rPr lang="en-US" sz="2400" dirty="0">
                <a:solidFill>
                  <a:srgbClr val="0D0D0D"/>
                </a:solidFill>
              </a:rPr>
              <a:t>the first day a question is open, you </a:t>
            </a:r>
            <a:r>
              <a:rPr lang="en-US" sz="2400" dirty="0" smtClean="0">
                <a:solidFill>
                  <a:srgbClr val="0D0D0D"/>
                </a:solidFill>
              </a:rPr>
              <a:t>will be </a:t>
            </a:r>
            <a:r>
              <a:rPr lang="en-US" sz="2400" dirty="0">
                <a:solidFill>
                  <a:srgbClr val="0D0D0D"/>
                </a:solidFill>
              </a:rPr>
              <a:t>assigned the median Brier score </a:t>
            </a:r>
            <a:r>
              <a:rPr lang="en-US" sz="2400" dirty="0" smtClean="0">
                <a:solidFill>
                  <a:srgbClr val="0D0D0D"/>
                </a:solidFill>
              </a:rPr>
              <a:t>across all forecasters for </a:t>
            </a:r>
            <a:r>
              <a:rPr lang="en-US" sz="2400" dirty="0">
                <a:solidFill>
                  <a:srgbClr val="0D0D0D"/>
                </a:solidFill>
              </a:rPr>
              <a:t>each </a:t>
            </a:r>
            <a:r>
              <a:rPr lang="en-US" sz="2400" dirty="0" smtClean="0">
                <a:solidFill>
                  <a:srgbClr val="0D0D0D"/>
                </a:solidFill>
              </a:rPr>
              <a:t>day, up to the day you make your first forecast. </a:t>
            </a:r>
            <a:endParaRPr lang="en-US" sz="2400" dirty="0">
              <a:solidFill>
                <a:schemeClr val="tx1">
                  <a:lumMod val="95000"/>
                  <a:lumOff val="5000"/>
                </a:schemeClr>
              </a:solidFill>
            </a:endParaRPr>
          </a:p>
        </p:txBody>
      </p:sp>
      <p:pic>
        <p:nvPicPr>
          <p:cNvPr id="3" name="Picture 2" descr="mental_gymnastic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89323" y="2265881"/>
            <a:ext cx="2546830" cy="2360063"/>
          </a:xfrm>
          <a:prstGeom prst="rect">
            <a:avLst/>
          </a:prstGeom>
        </p:spPr>
      </p:pic>
    </p:spTree>
    <p:extLst>
      <p:ext uri="{BB962C8B-B14F-4D97-AF65-F5344CB8AC3E}">
        <p14:creationId xmlns:p14="http://schemas.microsoft.com/office/powerpoint/2010/main" val="2669911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Leaderboard</a:t>
            </a:r>
            <a:endParaRPr lang="en-US" dirty="0"/>
          </a:p>
        </p:txBody>
      </p:sp>
      <p:pic>
        <p:nvPicPr>
          <p:cNvPr id="4" name="Picture 3"/>
          <p:cNvPicPr>
            <a:picLocks noChangeAspect="1"/>
          </p:cNvPicPr>
          <p:nvPr/>
        </p:nvPicPr>
        <p:blipFill>
          <a:blip r:embed="rId2"/>
          <a:stretch>
            <a:fillRect/>
          </a:stretch>
        </p:blipFill>
        <p:spPr>
          <a:xfrm>
            <a:off x="5245869" y="2180616"/>
            <a:ext cx="3590283" cy="2756272"/>
          </a:xfrm>
          <a:prstGeom prst="rect">
            <a:avLst/>
          </a:prstGeom>
        </p:spPr>
      </p:pic>
      <p:sp>
        <p:nvSpPr>
          <p:cNvPr id="5" name="Content Placeholder 2"/>
          <p:cNvSpPr txBox="1">
            <a:spLocks/>
          </p:cNvSpPr>
          <p:nvPr/>
        </p:nvSpPr>
        <p:spPr>
          <a:xfrm>
            <a:off x="177619" y="1670698"/>
            <a:ext cx="4932263" cy="444058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3200" dirty="0" smtClean="0"/>
              <a:t>During the season, everyone will be listed by their screen name and rank ordered by their mean Brier scores for all closed questions.</a:t>
            </a:r>
          </a:p>
          <a:p>
            <a:r>
              <a:rPr lang="en-US" sz="3200" dirty="0" smtClean="0"/>
              <a:t>Do well and find yourself at the top of the leaderboard!</a:t>
            </a:r>
            <a:endParaRPr lang="en-US" sz="3200" dirty="0"/>
          </a:p>
        </p:txBody>
      </p:sp>
    </p:spTree>
    <p:extLst>
      <p:ext uri="{BB962C8B-B14F-4D97-AF65-F5344CB8AC3E}">
        <p14:creationId xmlns:p14="http://schemas.microsoft.com/office/powerpoint/2010/main" val="283010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outer limits</a:t>
            </a:r>
            <a:endParaRPr lang="en-US" dirty="0"/>
          </a:p>
        </p:txBody>
      </p:sp>
      <p:sp>
        <p:nvSpPr>
          <p:cNvPr id="3" name="Content Placeholder 2"/>
          <p:cNvSpPr>
            <a:spLocks noGrp="1"/>
          </p:cNvSpPr>
          <p:nvPr>
            <p:ph sz="quarter" idx="1"/>
          </p:nvPr>
        </p:nvSpPr>
        <p:spPr/>
        <p:txBody>
          <a:bodyPr/>
          <a:lstStyle/>
          <a:p>
            <a:r>
              <a:rPr lang="en-US" dirty="0" smtClean="0"/>
              <a:t>Before you begin forecasting on any question, you will give the highest and lowest values that you think are feasible for the date or variable.</a:t>
            </a:r>
          </a:p>
          <a:p>
            <a:r>
              <a:rPr lang="en-US" dirty="0" smtClean="0"/>
              <a:t>You will be asked for:</a:t>
            </a:r>
          </a:p>
          <a:p>
            <a:pPr marL="731520" lvl="1" indent="-457200">
              <a:buFont typeface="+mj-lt"/>
              <a:buAutoNum type="arabicPeriod"/>
            </a:pPr>
            <a:r>
              <a:rPr lang="en-US" dirty="0" smtClean="0"/>
              <a:t>Lower bound: A value so </a:t>
            </a:r>
            <a:r>
              <a:rPr lang="en-US" b="1" dirty="0" smtClean="0"/>
              <a:t>low</a:t>
            </a:r>
            <a:r>
              <a:rPr lang="en-US" dirty="0" smtClean="0"/>
              <a:t> that there is only a 2% chance the actual outcome would be </a:t>
            </a:r>
            <a:r>
              <a:rPr lang="en-US" b="1" dirty="0" smtClean="0"/>
              <a:t>below</a:t>
            </a:r>
            <a:r>
              <a:rPr lang="en-US" dirty="0" smtClean="0"/>
              <a:t> it.</a:t>
            </a:r>
          </a:p>
          <a:p>
            <a:pPr marL="731520" lvl="1" indent="-457200">
              <a:buFont typeface="+mj-lt"/>
              <a:buAutoNum type="arabicPeriod"/>
            </a:pPr>
            <a:r>
              <a:rPr lang="en-US" dirty="0" smtClean="0"/>
              <a:t>Upper bound: A value so </a:t>
            </a:r>
            <a:r>
              <a:rPr lang="en-US" b="1" dirty="0" smtClean="0"/>
              <a:t>high</a:t>
            </a:r>
            <a:r>
              <a:rPr lang="en-US" dirty="0" smtClean="0"/>
              <a:t> that there is only a 2% chance the actual outcome would be </a:t>
            </a:r>
            <a:r>
              <a:rPr lang="en-US" b="1" dirty="0" smtClean="0"/>
              <a:t>above</a:t>
            </a:r>
            <a:r>
              <a:rPr lang="en-US" dirty="0" smtClean="0"/>
              <a:t> it.</a:t>
            </a:r>
          </a:p>
        </p:txBody>
      </p:sp>
      <p:pic>
        <p:nvPicPr>
          <p:cNvPr id="4" name="Picture 3" descr="TheOuterLimits-Screenshot-ol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5647" y="4975413"/>
            <a:ext cx="2111685" cy="1583764"/>
          </a:xfrm>
          <a:prstGeom prst="rect">
            <a:avLst/>
          </a:prstGeom>
        </p:spPr>
      </p:pic>
    </p:spTree>
    <p:extLst>
      <p:ext uri="{BB962C8B-B14F-4D97-AF65-F5344CB8AC3E}">
        <p14:creationId xmlns:p14="http://schemas.microsoft.com/office/powerpoint/2010/main" val="1743684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Wide or Narrow Should the Range Be?</a:t>
            </a:r>
            <a:endParaRPr lang="en-US" dirty="0"/>
          </a:p>
        </p:txBody>
      </p:sp>
      <p:sp>
        <p:nvSpPr>
          <p:cNvPr id="3" name="Content Placeholder 2"/>
          <p:cNvSpPr>
            <a:spLocks noGrp="1"/>
          </p:cNvSpPr>
          <p:nvPr>
            <p:ph sz="quarter" idx="1"/>
          </p:nvPr>
        </p:nvSpPr>
        <p:spPr/>
        <p:txBody>
          <a:bodyPr>
            <a:normAutofit/>
          </a:bodyPr>
          <a:lstStyle/>
          <a:p>
            <a:r>
              <a:rPr lang="en-US" sz="2800" dirty="0" smtClean="0"/>
              <a:t>Most people make the same mistake when setting confidence intervals: </a:t>
            </a:r>
            <a:r>
              <a:rPr lang="en-US" sz="2800" i="1" dirty="0" smtClean="0"/>
              <a:t>they fail to make the range wide enough.</a:t>
            </a:r>
          </a:p>
          <a:p>
            <a:pPr lvl="1"/>
            <a:r>
              <a:rPr lang="en-US" sz="2400" dirty="0" smtClean="0"/>
              <a:t>When people estimate a 90% confidence interval, the truth often falls inside the range less than 50% of the time.  </a:t>
            </a:r>
          </a:p>
          <a:p>
            <a:r>
              <a:rPr lang="en-US" sz="2800" dirty="0" smtClean="0"/>
              <a:t>You will have to work hard to counteract the natural tendency to set your range too narrowly.</a:t>
            </a:r>
          </a:p>
          <a:p>
            <a:pPr lvl="1"/>
            <a:r>
              <a:rPr lang="en-US" sz="2400" dirty="0" smtClean="0"/>
              <a:t>What might an extreme outcome look like? How could you potentially be surprised by the outcome?</a:t>
            </a:r>
          </a:p>
          <a:p>
            <a:pPr lvl="1"/>
            <a:endParaRPr lang="en-US" sz="2400" dirty="0"/>
          </a:p>
          <a:p>
            <a:endParaRPr lang="en-US" sz="2800" dirty="0"/>
          </a:p>
        </p:txBody>
      </p:sp>
    </p:spTree>
    <p:extLst>
      <p:ext uri="{BB962C8B-B14F-4D97-AF65-F5344CB8AC3E}">
        <p14:creationId xmlns:p14="http://schemas.microsoft.com/office/powerpoint/2010/main" val="125785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Wide or Narrow Should the Range Be?</a:t>
            </a:r>
            <a:endParaRPr lang="en-US" dirty="0"/>
          </a:p>
        </p:txBody>
      </p:sp>
      <p:sp>
        <p:nvSpPr>
          <p:cNvPr id="3" name="Content Placeholder 2"/>
          <p:cNvSpPr>
            <a:spLocks noGrp="1"/>
          </p:cNvSpPr>
          <p:nvPr>
            <p:ph sz="quarter" idx="1"/>
          </p:nvPr>
        </p:nvSpPr>
        <p:spPr>
          <a:xfrm>
            <a:off x="301752" y="1527048"/>
            <a:ext cx="6353638" cy="4572000"/>
          </a:xfrm>
        </p:spPr>
        <p:txBody>
          <a:bodyPr>
            <a:normAutofit/>
          </a:bodyPr>
          <a:lstStyle/>
          <a:p>
            <a:r>
              <a:rPr lang="en-US" dirty="0" smtClean="0"/>
              <a:t>You could </a:t>
            </a:r>
            <a:r>
              <a:rPr lang="en-US" dirty="0"/>
              <a:t>make the </a:t>
            </a:r>
            <a:r>
              <a:rPr lang="en-US" dirty="0" smtClean="0"/>
              <a:t>range infinitely wide </a:t>
            </a:r>
            <a:r>
              <a:rPr lang="en-US" dirty="0"/>
              <a:t>to be certain the value will fall within it. But that would be uninformative and useless as a </a:t>
            </a:r>
            <a:r>
              <a:rPr lang="en-US" dirty="0" smtClean="0"/>
              <a:t>forecast.</a:t>
            </a:r>
          </a:p>
          <a:p>
            <a:r>
              <a:rPr lang="en-US" dirty="0" smtClean="0"/>
              <a:t>You could set the range very narrowly, but then it is unlikely to contain the correct answer.</a:t>
            </a:r>
          </a:p>
          <a:p>
            <a:r>
              <a:rPr lang="en-US" dirty="0" smtClean="0"/>
              <a:t>Think carefully, using the strategies outlined earlier, and strike a balance.</a:t>
            </a:r>
            <a:endParaRPr lang="en-US" dirty="0"/>
          </a:p>
        </p:txBody>
      </p:sp>
      <p:pic>
        <p:nvPicPr>
          <p:cNvPr id="6" name="Picture 5"/>
          <p:cNvPicPr>
            <a:picLocks noChangeAspect="1"/>
          </p:cNvPicPr>
          <p:nvPr/>
        </p:nvPicPr>
        <p:blipFill>
          <a:blip r:embed="rId3"/>
          <a:stretch>
            <a:fillRect/>
          </a:stretch>
        </p:blipFill>
        <p:spPr>
          <a:xfrm>
            <a:off x="6462122" y="2785473"/>
            <a:ext cx="2159000" cy="2095500"/>
          </a:xfrm>
          <a:prstGeom prst="rect">
            <a:avLst/>
          </a:prstGeom>
        </p:spPr>
      </p:pic>
    </p:spTree>
    <p:extLst>
      <p:ext uri="{BB962C8B-B14F-4D97-AF65-F5344CB8AC3E}">
        <p14:creationId xmlns:p14="http://schemas.microsoft.com/office/powerpoint/2010/main" val="322293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Format for Setting Ranges</a:t>
            </a:r>
            <a:endParaRPr lang="en-US" dirty="0"/>
          </a:p>
        </p:txBody>
      </p:sp>
      <p:sp>
        <p:nvSpPr>
          <p:cNvPr id="3" name="Content Placeholder 2"/>
          <p:cNvSpPr>
            <a:spLocks noGrp="1"/>
          </p:cNvSpPr>
          <p:nvPr>
            <p:ph sz="quarter" idx="1"/>
          </p:nvPr>
        </p:nvSpPr>
        <p:spPr>
          <a:xfrm>
            <a:off x="301752" y="1527048"/>
            <a:ext cx="8503920" cy="2633986"/>
          </a:xfrm>
        </p:spPr>
        <p:txBody>
          <a:bodyPr>
            <a:normAutofit/>
          </a:bodyPr>
          <a:lstStyle/>
          <a:p>
            <a:r>
              <a:rPr lang="en-US" dirty="0" smtClean="0"/>
              <a:t>You will be asked to provide your forecast bounds in a box such as that shown below.</a:t>
            </a:r>
          </a:p>
          <a:p>
            <a:r>
              <a:rPr lang="en-US" dirty="0" smtClean="0"/>
              <a:t>Think carefully and give bounds that you think are wide enough that it has a 96% chance of containing the true value.</a:t>
            </a:r>
          </a:p>
        </p:txBody>
      </p:sp>
      <p:pic>
        <p:nvPicPr>
          <p:cNvPr id="1027" name="Picture 3" descr="\\hcs-data\dmoore$\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859" y="4320551"/>
            <a:ext cx="41910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9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Ranges</a:t>
            </a:r>
            <a:endParaRPr lang="en-US" dirty="0"/>
          </a:p>
        </p:txBody>
      </p:sp>
      <p:sp>
        <p:nvSpPr>
          <p:cNvPr id="3" name="Content Placeholder 2"/>
          <p:cNvSpPr>
            <a:spLocks noGrp="1"/>
          </p:cNvSpPr>
          <p:nvPr>
            <p:ph sz="quarter" idx="1"/>
          </p:nvPr>
        </p:nvSpPr>
        <p:spPr>
          <a:xfrm>
            <a:off x="301752" y="1527047"/>
            <a:ext cx="8503920" cy="4973144"/>
          </a:xfrm>
        </p:spPr>
        <p:txBody>
          <a:bodyPr>
            <a:normAutofit/>
          </a:bodyPr>
          <a:lstStyle/>
          <a:p>
            <a:r>
              <a:rPr lang="en-US" dirty="0" smtClean="0"/>
              <a:t>In addition to using the Brier score to score probability forecasts, we will use a different scoring rule to score bounds.  </a:t>
            </a:r>
          </a:p>
          <a:p>
            <a:r>
              <a:rPr lang="en-US" dirty="0" smtClean="0"/>
              <a:t>For that purpose, we will use the </a:t>
            </a:r>
            <a:r>
              <a:rPr lang="en-US" dirty="0" err="1" smtClean="0"/>
              <a:t>Quantile</a:t>
            </a:r>
            <a:r>
              <a:rPr lang="en-US" dirty="0" smtClean="0"/>
              <a:t> Scoring Rule:</a:t>
            </a:r>
          </a:p>
          <a:p>
            <a:pPr marL="274320" lvl="1" indent="0">
              <a:buClr>
                <a:srgbClr val="620000"/>
              </a:buClr>
              <a:buNone/>
            </a:pPr>
            <a:r>
              <a:rPr lang="en-US" sz="2400" dirty="0" err="1"/>
              <a:t>Quantile</a:t>
            </a:r>
            <a:r>
              <a:rPr lang="en-US" sz="2400" dirty="0"/>
              <a:t> score = </a:t>
            </a:r>
            <a:r>
              <a:rPr lang="en-US" sz="2400" i="1" dirty="0" smtClean="0"/>
              <a:t>p( x – q ) + ( q – x )I</a:t>
            </a:r>
            <a:r>
              <a:rPr lang="en-US" sz="2400" dirty="0" smtClean="0"/>
              <a:t>,</a:t>
            </a:r>
            <a:endParaRPr lang="en-US" sz="2400" dirty="0"/>
          </a:p>
          <a:p>
            <a:pPr lvl="2">
              <a:buFont typeface="Arial"/>
              <a:buChar char="•"/>
            </a:pPr>
            <a:r>
              <a:rPr lang="en-US" i="1" dirty="0"/>
              <a:t>q</a:t>
            </a:r>
            <a:r>
              <a:rPr lang="en-US" dirty="0"/>
              <a:t> is one of the bounds you set </a:t>
            </a:r>
          </a:p>
          <a:p>
            <a:pPr lvl="2">
              <a:buFont typeface="Arial"/>
              <a:buChar char="•"/>
            </a:pPr>
            <a:r>
              <a:rPr lang="en-US" i="1" dirty="0"/>
              <a:t>x</a:t>
            </a:r>
            <a:r>
              <a:rPr lang="en-US" dirty="0"/>
              <a:t> is the true value that occurs  </a:t>
            </a:r>
          </a:p>
          <a:p>
            <a:pPr lvl="2">
              <a:buFont typeface="Arial"/>
              <a:buChar char="•"/>
            </a:pPr>
            <a:r>
              <a:rPr lang="en-US" i="1" dirty="0"/>
              <a:t>p</a:t>
            </a:r>
            <a:r>
              <a:rPr lang="en-US" dirty="0"/>
              <a:t> is the cumulative probability associated with </a:t>
            </a:r>
            <a:r>
              <a:rPr lang="en-US" i="1" dirty="0"/>
              <a:t>q </a:t>
            </a:r>
            <a:r>
              <a:rPr lang="en-US" dirty="0"/>
              <a:t>(either 2% or 98%) </a:t>
            </a:r>
          </a:p>
          <a:p>
            <a:pPr lvl="2">
              <a:buFont typeface="Arial"/>
              <a:buChar char="•"/>
            </a:pPr>
            <a:r>
              <a:rPr lang="en-US" i="1" dirty="0"/>
              <a:t>I</a:t>
            </a:r>
            <a:r>
              <a:rPr lang="en-US" dirty="0"/>
              <a:t> is a variable that equals 1 if </a:t>
            </a:r>
            <a:r>
              <a:rPr lang="en-US" i="1" dirty="0"/>
              <a:t>x </a:t>
            </a:r>
            <a:r>
              <a:rPr lang="en-US" i="1" u="sng" dirty="0"/>
              <a:t>&lt;</a:t>
            </a:r>
            <a:r>
              <a:rPr lang="en-US" i="1" dirty="0"/>
              <a:t> q</a:t>
            </a:r>
            <a:r>
              <a:rPr lang="en-US" dirty="0"/>
              <a:t> and 0 if </a:t>
            </a:r>
            <a:r>
              <a:rPr lang="en-US" i="1" dirty="0"/>
              <a:t>x &gt; q.</a:t>
            </a:r>
            <a:r>
              <a:rPr lang="en-US" dirty="0"/>
              <a:t> </a:t>
            </a:r>
          </a:p>
          <a:p>
            <a:endParaRPr lang="en-US" dirty="0"/>
          </a:p>
        </p:txBody>
      </p:sp>
    </p:spTree>
    <p:extLst>
      <p:ext uri="{BB962C8B-B14F-4D97-AF65-F5344CB8AC3E}">
        <p14:creationId xmlns:p14="http://schemas.microsoft.com/office/powerpoint/2010/main" val="232232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Ranges</a:t>
            </a:r>
            <a:endParaRPr lang="en-US" dirty="0"/>
          </a:p>
        </p:txBody>
      </p:sp>
      <p:sp>
        <p:nvSpPr>
          <p:cNvPr id="3" name="Content Placeholder 2"/>
          <p:cNvSpPr>
            <a:spLocks noGrp="1"/>
          </p:cNvSpPr>
          <p:nvPr>
            <p:ph sz="quarter" idx="1"/>
          </p:nvPr>
        </p:nvSpPr>
        <p:spPr/>
        <p:txBody>
          <a:bodyPr>
            <a:normAutofit/>
          </a:bodyPr>
          <a:lstStyle/>
          <a:p>
            <a:r>
              <a:rPr lang="en-US" sz="2400" dirty="0" smtClean="0"/>
              <a:t>For Example: </a:t>
            </a:r>
          </a:p>
          <a:p>
            <a:pPr lvl="1"/>
            <a:r>
              <a:rPr lang="en-US" sz="2400" dirty="0" smtClean="0"/>
              <a:t>I set bounds of </a:t>
            </a:r>
            <a:r>
              <a:rPr lang="en-US" sz="2400" dirty="0" smtClean="0">
                <a:solidFill>
                  <a:srgbClr val="060D9E"/>
                </a:solidFill>
              </a:rPr>
              <a:t>20</a:t>
            </a:r>
            <a:r>
              <a:rPr lang="en-US" sz="2400" dirty="0" smtClean="0"/>
              <a:t> and </a:t>
            </a:r>
            <a:r>
              <a:rPr lang="en-US" sz="2400" dirty="0" smtClean="0">
                <a:solidFill>
                  <a:srgbClr val="FF0066"/>
                </a:solidFill>
              </a:rPr>
              <a:t>400</a:t>
            </a:r>
            <a:r>
              <a:rPr lang="en-US" sz="2400" dirty="0" smtClean="0"/>
              <a:t>. </a:t>
            </a:r>
          </a:p>
          <a:p>
            <a:pPr lvl="1"/>
            <a:r>
              <a:rPr lang="en-US" sz="2400" dirty="0" smtClean="0"/>
              <a:t>The </a:t>
            </a:r>
            <a:r>
              <a:rPr lang="en-US" sz="2400" dirty="0" smtClean="0">
                <a:solidFill>
                  <a:srgbClr val="1577EC"/>
                </a:solidFill>
              </a:rPr>
              <a:t>true answer </a:t>
            </a:r>
            <a:r>
              <a:rPr lang="en-US" sz="2400" dirty="0" smtClean="0"/>
              <a:t>is </a:t>
            </a:r>
            <a:r>
              <a:rPr lang="en-US" sz="2400" dirty="0" smtClean="0">
                <a:solidFill>
                  <a:srgbClr val="009999"/>
                </a:solidFill>
              </a:rPr>
              <a:t>60</a:t>
            </a:r>
            <a:r>
              <a:rPr lang="en-US" sz="2400" dirty="0" smtClean="0"/>
              <a:t>. </a:t>
            </a:r>
          </a:p>
          <a:p>
            <a:pPr lvl="1"/>
            <a:r>
              <a:rPr lang="en-US" sz="2400" dirty="0" smtClean="0"/>
              <a:t>LOWER BOUND: 0.02(</a:t>
            </a:r>
            <a:r>
              <a:rPr lang="en-US" sz="2400" dirty="0" smtClean="0">
                <a:solidFill>
                  <a:srgbClr val="009999"/>
                </a:solidFill>
              </a:rPr>
              <a:t>60</a:t>
            </a:r>
            <a:r>
              <a:rPr lang="en-US" sz="2400" dirty="0" smtClean="0"/>
              <a:t>-</a:t>
            </a:r>
            <a:r>
              <a:rPr lang="en-US" sz="2400" dirty="0" smtClean="0">
                <a:solidFill>
                  <a:srgbClr val="060D9E"/>
                </a:solidFill>
              </a:rPr>
              <a:t>20</a:t>
            </a:r>
            <a:r>
              <a:rPr lang="en-US" sz="2400" dirty="0" smtClean="0"/>
              <a:t>) + (</a:t>
            </a:r>
            <a:r>
              <a:rPr lang="en-US" sz="2400" dirty="0" smtClean="0">
                <a:solidFill>
                  <a:srgbClr val="060D9E"/>
                </a:solidFill>
              </a:rPr>
              <a:t>20</a:t>
            </a:r>
            <a:r>
              <a:rPr lang="en-US" sz="2400" dirty="0" smtClean="0"/>
              <a:t>-</a:t>
            </a:r>
            <a:r>
              <a:rPr lang="en-US" sz="2400" dirty="0" smtClean="0">
                <a:solidFill>
                  <a:srgbClr val="009999"/>
                </a:solidFill>
              </a:rPr>
              <a:t>60</a:t>
            </a:r>
            <a:r>
              <a:rPr lang="en-US" sz="2400" dirty="0" smtClean="0"/>
              <a:t>)0=</a:t>
            </a:r>
            <a:r>
              <a:rPr lang="en-US" sz="2400" dirty="0" smtClean="0">
                <a:solidFill>
                  <a:srgbClr val="00B050"/>
                </a:solidFill>
              </a:rPr>
              <a:t>0.8</a:t>
            </a:r>
          </a:p>
          <a:p>
            <a:pPr lvl="2"/>
            <a:r>
              <a:rPr lang="en-US" dirty="0"/>
              <a:t>I=0 because </a:t>
            </a:r>
            <a:r>
              <a:rPr lang="en-US" dirty="0">
                <a:solidFill>
                  <a:srgbClr val="060D9E"/>
                </a:solidFill>
              </a:rPr>
              <a:t>20</a:t>
            </a:r>
            <a:r>
              <a:rPr lang="en-US" dirty="0"/>
              <a:t>&lt;</a:t>
            </a:r>
            <a:r>
              <a:rPr lang="en-US" dirty="0">
                <a:solidFill>
                  <a:srgbClr val="1577EC"/>
                </a:solidFill>
              </a:rPr>
              <a:t>60</a:t>
            </a:r>
            <a:r>
              <a:rPr lang="en-US" dirty="0"/>
              <a:t>. </a:t>
            </a:r>
          </a:p>
          <a:p>
            <a:pPr lvl="1"/>
            <a:r>
              <a:rPr lang="en-US" sz="2400" dirty="0" smtClean="0"/>
              <a:t>UPPER BOUND: 0.98(</a:t>
            </a:r>
            <a:r>
              <a:rPr lang="en-US" sz="2400" dirty="0" smtClean="0">
                <a:solidFill>
                  <a:srgbClr val="009999"/>
                </a:solidFill>
              </a:rPr>
              <a:t>60</a:t>
            </a:r>
            <a:r>
              <a:rPr lang="en-US" sz="2400" dirty="0" smtClean="0"/>
              <a:t>-</a:t>
            </a:r>
            <a:r>
              <a:rPr lang="en-US" sz="2400" dirty="0" smtClean="0">
                <a:solidFill>
                  <a:srgbClr val="FF0066"/>
                </a:solidFill>
              </a:rPr>
              <a:t>400</a:t>
            </a:r>
            <a:r>
              <a:rPr lang="en-US" sz="2400" dirty="0" smtClean="0"/>
              <a:t>) + (</a:t>
            </a:r>
            <a:r>
              <a:rPr lang="en-US" sz="2400" dirty="0" smtClean="0">
                <a:solidFill>
                  <a:srgbClr val="FF0066"/>
                </a:solidFill>
              </a:rPr>
              <a:t>400</a:t>
            </a:r>
            <a:r>
              <a:rPr lang="en-US" sz="2400" dirty="0" smtClean="0"/>
              <a:t>-</a:t>
            </a:r>
            <a:r>
              <a:rPr lang="en-US" sz="2400" dirty="0" smtClean="0">
                <a:solidFill>
                  <a:srgbClr val="009999"/>
                </a:solidFill>
              </a:rPr>
              <a:t>60</a:t>
            </a:r>
            <a:r>
              <a:rPr lang="en-US" sz="2400" dirty="0" smtClean="0"/>
              <a:t>)1=</a:t>
            </a:r>
            <a:r>
              <a:rPr lang="en-US" sz="2400" dirty="0" smtClean="0">
                <a:solidFill>
                  <a:srgbClr val="00B050"/>
                </a:solidFill>
              </a:rPr>
              <a:t>6.8</a:t>
            </a:r>
          </a:p>
          <a:p>
            <a:pPr lvl="2"/>
            <a:r>
              <a:rPr lang="en-US" dirty="0" smtClean="0"/>
              <a:t>I=1 because </a:t>
            </a:r>
            <a:r>
              <a:rPr lang="en-US" dirty="0" smtClean="0">
                <a:solidFill>
                  <a:srgbClr val="FF0066"/>
                </a:solidFill>
              </a:rPr>
              <a:t>400</a:t>
            </a:r>
            <a:r>
              <a:rPr lang="en-US" dirty="0" smtClean="0"/>
              <a:t>&gt;</a:t>
            </a:r>
            <a:r>
              <a:rPr lang="en-US" dirty="0" smtClean="0">
                <a:solidFill>
                  <a:srgbClr val="009999"/>
                </a:solidFill>
              </a:rPr>
              <a:t>60</a:t>
            </a:r>
            <a:r>
              <a:rPr lang="en-US" dirty="0" smtClean="0"/>
              <a:t>. </a:t>
            </a:r>
            <a:endParaRPr lang="en-US" dirty="0"/>
          </a:p>
          <a:p>
            <a:pPr lvl="1"/>
            <a:r>
              <a:rPr lang="en-US" sz="2400" dirty="0" smtClean="0"/>
              <a:t>Average of my scores for each bound to get my </a:t>
            </a:r>
            <a:r>
              <a:rPr lang="en-US" sz="2400" dirty="0" err="1" smtClean="0">
                <a:solidFill>
                  <a:srgbClr val="7030A0"/>
                </a:solidFill>
              </a:rPr>
              <a:t>Quantile</a:t>
            </a:r>
            <a:r>
              <a:rPr lang="en-US" sz="2400" dirty="0" smtClean="0">
                <a:solidFill>
                  <a:srgbClr val="7030A0"/>
                </a:solidFill>
              </a:rPr>
              <a:t> Score</a:t>
            </a:r>
            <a:r>
              <a:rPr lang="en-US" sz="2400" dirty="0" smtClean="0"/>
              <a:t>:  </a:t>
            </a:r>
            <a:r>
              <a:rPr lang="en-US" sz="2400" dirty="0" smtClean="0">
                <a:solidFill>
                  <a:srgbClr val="00B050"/>
                </a:solidFill>
              </a:rPr>
              <a:t>0.8</a:t>
            </a:r>
            <a:r>
              <a:rPr lang="en-US" sz="2400" dirty="0" smtClean="0"/>
              <a:t> and </a:t>
            </a:r>
            <a:r>
              <a:rPr lang="en-US" sz="2400" dirty="0" smtClean="0">
                <a:solidFill>
                  <a:srgbClr val="00B050"/>
                </a:solidFill>
              </a:rPr>
              <a:t>6.8</a:t>
            </a:r>
            <a:r>
              <a:rPr lang="en-US" sz="2400" dirty="0" smtClean="0"/>
              <a:t> = </a:t>
            </a:r>
            <a:r>
              <a:rPr lang="en-US" sz="2800" dirty="0" smtClean="0">
                <a:solidFill>
                  <a:srgbClr val="7030A0"/>
                </a:solidFill>
              </a:rPr>
              <a:t>3.8</a:t>
            </a:r>
            <a:endParaRPr lang="en-US" sz="2800" dirty="0" smtClean="0">
              <a:solidFill>
                <a:srgbClr val="7030A0"/>
              </a:solidFill>
            </a:endParaRPr>
          </a:p>
        </p:txBody>
      </p:sp>
    </p:spTree>
    <p:extLst>
      <p:ext uri="{BB962C8B-B14F-4D97-AF65-F5344CB8AC3E}">
        <p14:creationId xmlns:p14="http://schemas.microsoft.com/office/powerpoint/2010/main" val="89627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Ranges</a:t>
            </a:r>
            <a:endParaRPr lang="en-US" dirty="0"/>
          </a:p>
        </p:txBody>
      </p:sp>
      <p:sp>
        <p:nvSpPr>
          <p:cNvPr id="3" name="Content Placeholder 2"/>
          <p:cNvSpPr>
            <a:spLocks noGrp="1"/>
          </p:cNvSpPr>
          <p:nvPr>
            <p:ph sz="quarter" idx="1"/>
          </p:nvPr>
        </p:nvSpPr>
        <p:spPr>
          <a:xfrm>
            <a:off x="867507" y="2004646"/>
            <a:ext cx="7549661" cy="3622431"/>
          </a:xfrm>
        </p:spPr>
        <p:txBody>
          <a:bodyPr>
            <a:normAutofit/>
          </a:bodyPr>
          <a:lstStyle/>
          <a:p>
            <a:r>
              <a:rPr lang="en-US" sz="2400" dirty="0" smtClean="0"/>
              <a:t>Because we want to be able to compare your Brier score with the score on your </a:t>
            </a:r>
            <a:r>
              <a:rPr lang="en-US" sz="2400" dirty="0" err="1" smtClean="0"/>
              <a:t>quantile</a:t>
            </a:r>
            <a:r>
              <a:rPr lang="en-US" sz="2400" dirty="0" smtClean="0"/>
              <a:t> range, we will rescale your </a:t>
            </a:r>
            <a:r>
              <a:rPr lang="en-US" sz="2400" dirty="0" err="1" smtClean="0"/>
              <a:t>quantile</a:t>
            </a:r>
            <a:r>
              <a:rPr lang="en-US" sz="2400" dirty="0" smtClean="0"/>
              <a:t> scores from 0 to 2.</a:t>
            </a:r>
          </a:p>
          <a:p>
            <a:r>
              <a:rPr lang="en-US" sz="2400" dirty="0" smtClean="0"/>
              <a:t>The most accurate </a:t>
            </a:r>
            <a:r>
              <a:rPr lang="en-US" sz="2400" dirty="0" err="1" smtClean="0"/>
              <a:t>quantiles</a:t>
            </a:r>
            <a:r>
              <a:rPr lang="en-US" sz="2400" dirty="0" smtClean="0"/>
              <a:t> will receive a score of 2.</a:t>
            </a:r>
          </a:p>
          <a:p>
            <a:r>
              <a:rPr lang="en-US" sz="2400" dirty="0" smtClean="0"/>
              <a:t>The least accurate </a:t>
            </a:r>
            <a:r>
              <a:rPr lang="en-US" sz="2400" dirty="0" err="1" smtClean="0"/>
              <a:t>quantiles</a:t>
            </a:r>
            <a:r>
              <a:rPr lang="en-US" sz="2400" dirty="0" smtClean="0"/>
              <a:t> will receive a score of 0.</a:t>
            </a:r>
          </a:p>
          <a:p>
            <a:r>
              <a:rPr lang="en-US" sz="2400" dirty="0" smtClean="0"/>
              <a:t>Scores in between the best and the worst will be re-scaled linearly on to the 0-2 scale.</a:t>
            </a:r>
          </a:p>
        </p:txBody>
      </p:sp>
    </p:spTree>
    <p:extLst>
      <p:ext uri="{BB962C8B-B14F-4D97-AF65-F5344CB8AC3E}">
        <p14:creationId xmlns:p14="http://schemas.microsoft.com/office/powerpoint/2010/main" val="235234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isn’t just about saying yes/no</a:t>
            </a:r>
            <a:endParaRPr lang="en-US" dirty="0"/>
          </a:p>
        </p:txBody>
      </p:sp>
      <p:sp>
        <p:nvSpPr>
          <p:cNvPr id="3" name="Content Placeholder 2"/>
          <p:cNvSpPr>
            <a:spLocks noGrp="1"/>
          </p:cNvSpPr>
          <p:nvPr>
            <p:ph sz="quarter" idx="1"/>
          </p:nvPr>
        </p:nvSpPr>
        <p:spPr>
          <a:xfrm>
            <a:off x="301752" y="1527048"/>
            <a:ext cx="4371848" cy="4572000"/>
          </a:xfrm>
        </p:spPr>
        <p:txBody>
          <a:bodyPr>
            <a:normAutofit fontScale="92500" lnSpcReduction="20000"/>
          </a:bodyPr>
          <a:lstStyle/>
          <a:p>
            <a:pPr marL="0" indent="0">
              <a:buNone/>
            </a:pPr>
            <a:r>
              <a:rPr lang="en-US" dirty="0" smtClean="0"/>
              <a:t>We also care what about timing and amounts!</a:t>
            </a:r>
          </a:p>
          <a:p>
            <a:pPr marL="0" indent="0">
              <a:buNone/>
            </a:pPr>
            <a:endParaRPr lang="en-US" dirty="0"/>
          </a:p>
          <a:p>
            <a:pPr marL="0" indent="0">
              <a:buNone/>
            </a:pPr>
            <a:r>
              <a:rPr lang="en-US" dirty="0" smtClean="0"/>
              <a:t>By what date will Bashar al-Assad vacate the office of president of Syria?</a:t>
            </a:r>
          </a:p>
          <a:p>
            <a:endParaRPr lang="en-US" dirty="0" smtClean="0"/>
          </a:p>
          <a:p>
            <a:endParaRPr lang="en-US" dirty="0"/>
          </a:p>
          <a:p>
            <a:pPr marL="0" indent="0">
              <a:buNone/>
            </a:pPr>
            <a:r>
              <a:rPr lang="en-US" dirty="0" smtClean="0"/>
              <a:t>How many Japanese nuclear reactors will be operational by June 1, 2014? (This question appeared last year.)</a:t>
            </a:r>
            <a:endParaRPr lang="en-US" dirty="0"/>
          </a:p>
        </p:txBody>
      </p:sp>
      <p:pic>
        <p:nvPicPr>
          <p:cNvPr id="4" name="Picture 3"/>
          <p:cNvPicPr>
            <a:picLocks noChangeAspect="1"/>
          </p:cNvPicPr>
          <p:nvPr/>
        </p:nvPicPr>
        <p:blipFill>
          <a:blip/>
          <a:stretch>
            <a:fillRect/>
          </a:stretch>
        </p:blipFill>
        <p:spPr>
          <a:xfrm>
            <a:off x="4851400" y="1422400"/>
            <a:ext cx="3568700" cy="2247900"/>
          </a:xfrm>
          <a:prstGeom prst="rect">
            <a:avLst/>
          </a:prstGeom>
        </p:spPr>
      </p:pic>
      <p:pic>
        <p:nvPicPr>
          <p:cNvPr id="5" name="Picture 4"/>
          <p:cNvPicPr>
            <a:picLocks noChangeAspect="1"/>
          </p:cNvPicPr>
          <p:nvPr/>
        </p:nvPicPr>
        <p:blipFill>
          <a:blip r:embed="rId2"/>
          <a:stretch>
            <a:fillRect/>
          </a:stretch>
        </p:blipFill>
        <p:spPr>
          <a:xfrm>
            <a:off x="4902200" y="3876548"/>
            <a:ext cx="3517900" cy="2222500"/>
          </a:xfrm>
          <a:prstGeom prst="rect">
            <a:avLst/>
          </a:prstGeom>
        </p:spPr>
      </p:pic>
    </p:spTree>
    <p:extLst>
      <p:ext uri="{BB962C8B-B14F-4D97-AF65-F5344CB8AC3E}">
        <p14:creationId xmlns:p14="http://schemas.microsoft.com/office/powerpoint/2010/main" val="3682702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1915" y="1547813"/>
            <a:ext cx="8504237" cy="5173468"/>
          </a:xfrm>
          <a:prstGeom prst="rect">
            <a:avLst/>
          </a:prstGeom>
        </p:spPr>
        <p:txBody>
          <a:bodyPr vert="horz">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indent="0">
              <a:buClr>
                <a:srgbClr val="620000"/>
              </a:buClr>
              <a:buNone/>
            </a:pPr>
            <a:endParaRPr lang="en-US" sz="2600" dirty="0" smtClean="0"/>
          </a:p>
          <a:p>
            <a:pPr lvl="1">
              <a:buClr>
                <a:srgbClr val="620000"/>
              </a:buClr>
              <a:buFont typeface="Wingdings" charset="2"/>
              <a:buChar char="u"/>
            </a:pPr>
            <a:r>
              <a:rPr lang="en-US" sz="2600" dirty="0" smtClean="0"/>
              <a:t>This Quantile Scoring Rule is designed to reward accuracy: you get the best score when you provide the most accurate quantiles.</a:t>
            </a:r>
          </a:p>
          <a:p>
            <a:pPr lvl="1">
              <a:buClr>
                <a:srgbClr val="620000"/>
              </a:buClr>
              <a:buFont typeface="Wingdings" charset="2"/>
              <a:buChar char="u"/>
            </a:pPr>
            <a:r>
              <a:rPr lang="en-US" sz="2600" dirty="0" smtClean="0"/>
              <a:t>We calculate this score for both of your bounds and take the average as your score.</a:t>
            </a:r>
            <a:endParaRPr lang="en-US" sz="2600" dirty="0"/>
          </a:p>
          <a:p>
            <a:pPr lvl="1">
              <a:buClr>
                <a:srgbClr val="620000"/>
              </a:buClr>
              <a:buFont typeface="Wingdings" charset="2"/>
              <a:buChar char="u"/>
            </a:pPr>
            <a:r>
              <a:rPr lang="en-US" sz="2600" dirty="0" smtClean="0"/>
              <a:t>While the range of this score varies depending on the values being estimated, </a:t>
            </a:r>
            <a:r>
              <a:rPr lang="en-US" sz="2600" dirty="0" smtClean="0">
                <a:solidFill>
                  <a:srgbClr val="000000"/>
                </a:solidFill>
              </a:rPr>
              <a:t>we will scale the scores to be between 0 and 2, like the Brier score. </a:t>
            </a:r>
          </a:p>
          <a:p>
            <a:pPr lvl="1">
              <a:buClr>
                <a:srgbClr val="620000"/>
              </a:buClr>
              <a:buFont typeface="Wingdings" charset="2"/>
              <a:buChar char="u"/>
            </a:pPr>
            <a:r>
              <a:rPr lang="en-US" sz="2600" dirty="0" smtClean="0">
                <a:solidFill>
                  <a:srgbClr val="000000"/>
                </a:solidFill>
              </a:rPr>
              <a:t>In </a:t>
            </a:r>
            <a:r>
              <a:rPr lang="en-US" sz="2600" dirty="0">
                <a:solidFill>
                  <a:srgbClr val="000000"/>
                </a:solidFill>
              </a:rPr>
              <a:t>addition to the leaderboard for Brier scores, there also will be a leaderboard for range </a:t>
            </a:r>
            <a:r>
              <a:rPr lang="en-US" sz="2600" dirty="0" smtClean="0">
                <a:solidFill>
                  <a:srgbClr val="000000"/>
                </a:solidFill>
              </a:rPr>
              <a:t>scores. </a:t>
            </a:r>
          </a:p>
          <a:p>
            <a:pPr lvl="1">
              <a:buClr>
                <a:srgbClr val="620000"/>
              </a:buClr>
              <a:buFont typeface="Wingdings" charset="2"/>
              <a:buChar char="u"/>
            </a:pPr>
            <a:r>
              <a:rPr lang="en-US" sz="2600" dirty="0" smtClean="0">
                <a:solidFill>
                  <a:srgbClr val="000000"/>
                </a:solidFill>
              </a:rPr>
              <a:t>With </a:t>
            </a:r>
            <a:r>
              <a:rPr lang="en-US" sz="2600" dirty="0">
                <a:solidFill>
                  <a:srgbClr val="000000"/>
                </a:solidFill>
              </a:rPr>
              <a:t>careful thought and good forecasting, you can be near the top of both </a:t>
            </a:r>
            <a:r>
              <a:rPr lang="en-US" sz="2600" dirty="0" smtClean="0">
                <a:solidFill>
                  <a:srgbClr val="000000"/>
                </a:solidFill>
              </a:rPr>
              <a:t>leaderboards!</a:t>
            </a:r>
            <a:endParaRPr lang="en-US" sz="2600" dirty="0">
              <a:solidFill>
                <a:srgbClr val="000000"/>
              </a:solidFill>
            </a:endParaRPr>
          </a:p>
          <a:p>
            <a:pPr lvl="1">
              <a:buClr>
                <a:srgbClr val="620000"/>
              </a:buClr>
              <a:buFont typeface="Wingdings" charset="2"/>
              <a:buChar char="u"/>
            </a:pPr>
            <a:endParaRPr lang="en-US" sz="2400" dirty="0" smtClean="0"/>
          </a:p>
          <a:p>
            <a:pPr marL="274320" lvl="1" indent="0">
              <a:buClr>
                <a:srgbClr val="620000"/>
              </a:buClr>
              <a:buNone/>
            </a:pPr>
            <a:r>
              <a:rPr lang="en-US" sz="2400" dirty="0"/>
              <a:t>	</a:t>
            </a:r>
            <a:endParaRPr lang="en-US" sz="2400" dirty="0" smtClean="0"/>
          </a:p>
        </p:txBody>
      </p:sp>
      <p:sp>
        <p:nvSpPr>
          <p:cNvPr id="2" name="Title 1"/>
          <p:cNvSpPr>
            <a:spLocks noGrp="1"/>
          </p:cNvSpPr>
          <p:nvPr>
            <p:ph type="title"/>
          </p:nvPr>
        </p:nvSpPr>
        <p:spPr/>
        <p:txBody>
          <a:bodyPr/>
          <a:lstStyle/>
          <a:p>
            <a:r>
              <a:rPr lang="en-US" dirty="0" err="1" smtClean="0"/>
              <a:t>Quantile</a:t>
            </a:r>
            <a:r>
              <a:rPr lang="en-US" dirty="0" smtClean="0"/>
              <a:t> Scoring Rule</a:t>
            </a:r>
            <a:endParaRPr lang="en-US" dirty="0"/>
          </a:p>
        </p:txBody>
      </p:sp>
    </p:spTree>
    <p:extLst>
      <p:ext uri="{BB962C8B-B14F-4D97-AF65-F5344CB8AC3E}">
        <p14:creationId xmlns:p14="http://schemas.microsoft.com/office/powerpoint/2010/main" val="1400738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Uncertainty</a:t>
            </a:r>
            <a:endParaRPr lang="en-US" dirty="0"/>
          </a:p>
        </p:txBody>
      </p:sp>
      <p:sp>
        <p:nvSpPr>
          <p:cNvPr id="3" name="Content Placeholder 2"/>
          <p:cNvSpPr>
            <a:spLocks noGrp="1"/>
          </p:cNvSpPr>
          <p:nvPr>
            <p:ph sz="quarter" idx="1"/>
          </p:nvPr>
        </p:nvSpPr>
        <p:spPr>
          <a:xfrm>
            <a:off x="301752" y="1527048"/>
            <a:ext cx="5981242" cy="4572000"/>
          </a:xfrm>
        </p:spPr>
        <p:txBody>
          <a:bodyPr>
            <a:noAutofit/>
          </a:bodyPr>
          <a:lstStyle/>
          <a:p>
            <a:pPr marL="284163" lvl="1" indent="-284163">
              <a:buFont typeface="Wingdings" charset="2"/>
              <a:buChar char="§"/>
            </a:pPr>
            <a:r>
              <a:rPr lang="en-US" sz="2400" b="1" dirty="0" smtClean="0">
                <a:solidFill>
                  <a:srgbClr val="000000"/>
                </a:solidFill>
              </a:rPr>
              <a:t>You can’t definitively know the answers in the advance but some quantities and dates are more likely than others. </a:t>
            </a:r>
          </a:p>
          <a:p>
            <a:pPr>
              <a:buFont typeface="Wingdings" charset="2"/>
              <a:buChar char="§"/>
            </a:pPr>
            <a:r>
              <a:rPr lang="en-US" sz="2400" b="1" dirty="0" smtClean="0"/>
              <a:t>Depending on what you know or learn about an event, you can weight one option more than another</a:t>
            </a:r>
          </a:p>
          <a:p>
            <a:pPr>
              <a:buFont typeface="Wingdings" charset="2"/>
              <a:buChar char="§"/>
            </a:pPr>
            <a:r>
              <a:rPr lang="en-US" sz="2400" b="1" dirty="0" smtClean="0"/>
              <a:t>The more you know</a:t>
            </a:r>
            <a:r>
              <a:rPr lang="en-US" sz="2400" b="1" dirty="0"/>
              <a:t> </a:t>
            </a:r>
            <a:r>
              <a:rPr lang="en-US" sz="2400" b="1" dirty="0" smtClean="0"/>
              <a:t>the more you can assign higher probabilities to options,</a:t>
            </a:r>
            <a:r>
              <a:rPr lang="en-US" sz="2400" b="1" dirty="0"/>
              <a:t> </a:t>
            </a:r>
            <a:r>
              <a:rPr lang="en-US" sz="2400" b="1" dirty="0" smtClean="0"/>
              <a:t>the less you know, the broader the possible range can be.</a:t>
            </a:r>
            <a:endParaRPr lang="en-US" sz="2400" b="1" dirty="0"/>
          </a:p>
        </p:txBody>
      </p:sp>
      <p:pic>
        <p:nvPicPr>
          <p:cNvPr id="4" name="Picture 3"/>
          <p:cNvPicPr>
            <a:picLocks noChangeAspect="1"/>
          </p:cNvPicPr>
          <p:nvPr/>
        </p:nvPicPr>
        <p:blipFill>
          <a:blip/>
          <a:stretch>
            <a:fillRect/>
          </a:stretch>
        </p:blipFill>
        <p:spPr>
          <a:xfrm>
            <a:off x="7705852" y="4067535"/>
            <a:ext cx="1130300" cy="2302121"/>
          </a:xfrm>
          <a:prstGeom prst="rect">
            <a:avLst/>
          </a:prstGeom>
        </p:spPr>
      </p:pic>
      <p:sp>
        <p:nvSpPr>
          <p:cNvPr id="8" name="Cloud Callout 7"/>
          <p:cNvSpPr/>
          <p:nvPr/>
        </p:nvSpPr>
        <p:spPr>
          <a:xfrm>
            <a:off x="6197056" y="1355844"/>
            <a:ext cx="2639096" cy="2711691"/>
          </a:xfrm>
          <a:prstGeom prst="cloudCallout">
            <a:avLst>
              <a:gd name="adj1" fmla="val 48436"/>
              <a:gd name="adj2" fmla="val 436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l="5827" t="11111"/>
          <a:stretch/>
        </p:blipFill>
        <p:spPr>
          <a:xfrm>
            <a:off x="7059608" y="1603542"/>
            <a:ext cx="929641" cy="916627"/>
          </a:xfrm>
          <a:prstGeom prst="rect">
            <a:avLst/>
          </a:prstGeom>
        </p:spPr>
      </p:pic>
      <p:pic>
        <p:nvPicPr>
          <p:cNvPr id="6" name="Picture 5"/>
          <p:cNvPicPr>
            <a:picLocks noChangeAspect="1"/>
          </p:cNvPicPr>
          <p:nvPr/>
        </p:nvPicPr>
        <p:blipFill rotWithShape="1">
          <a:blip r:embed="rId2"/>
          <a:srcRect l="4856" t="12943"/>
          <a:stretch/>
        </p:blipFill>
        <p:spPr>
          <a:xfrm>
            <a:off x="6597726" y="2683046"/>
            <a:ext cx="1864744" cy="916628"/>
          </a:xfrm>
          <a:prstGeom prst="rect">
            <a:avLst/>
          </a:prstGeom>
        </p:spPr>
      </p:pic>
      <p:sp>
        <p:nvSpPr>
          <p:cNvPr id="9" name="TextBox 8"/>
          <p:cNvSpPr txBox="1"/>
          <p:nvPr/>
        </p:nvSpPr>
        <p:spPr>
          <a:xfrm>
            <a:off x="6957998" y="1903011"/>
            <a:ext cx="1031251" cy="646331"/>
          </a:xfrm>
          <a:prstGeom prst="rect">
            <a:avLst/>
          </a:prstGeom>
          <a:noFill/>
        </p:spPr>
        <p:txBody>
          <a:bodyPr wrap="square" rtlCol="0">
            <a:spAutoFit/>
          </a:bodyPr>
          <a:lstStyle/>
          <a:p>
            <a:pPr algn="ctr"/>
            <a:r>
              <a:rPr lang="en-US" dirty="0" smtClean="0">
                <a:solidFill>
                  <a:srgbClr val="0000FF"/>
                </a:solidFill>
              </a:rPr>
              <a:t>Know More</a:t>
            </a:r>
            <a:endParaRPr lang="en-US" dirty="0">
              <a:solidFill>
                <a:srgbClr val="0000FF"/>
              </a:solidFill>
            </a:endParaRPr>
          </a:p>
        </p:txBody>
      </p:sp>
      <p:sp>
        <p:nvSpPr>
          <p:cNvPr id="10" name="TextBox 9"/>
          <p:cNvSpPr txBox="1"/>
          <p:nvPr/>
        </p:nvSpPr>
        <p:spPr>
          <a:xfrm>
            <a:off x="6968659" y="2953767"/>
            <a:ext cx="1031251" cy="646331"/>
          </a:xfrm>
          <a:prstGeom prst="rect">
            <a:avLst/>
          </a:prstGeom>
          <a:noFill/>
        </p:spPr>
        <p:txBody>
          <a:bodyPr wrap="square" rtlCol="0">
            <a:spAutoFit/>
          </a:bodyPr>
          <a:lstStyle/>
          <a:p>
            <a:pPr algn="ctr"/>
            <a:r>
              <a:rPr lang="en-US" dirty="0" smtClean="0">
                <a:solidFill>
                  <a:srgbClr val="0000FF"/>
                </a:solidFill>
              </a:rPr>
              <a:t>Know Less</a:t>
            </a:r>
            <a:endParaRPr lang="en-US" dirty="0">
              <a:solidFill>
                <a:srgbClr val="0000FF"/>
              </a:solidFill>
            </a:endParaRPr>
          </a:p>
        </p:txBody>
      </p:sp>
    </p:spTree>
    <p:extLst>
      <p:ext uri="{BB962C8B-B14F-4D97-AF65-F5344CB8AC3E}">
        <p14:creationId xmlns:p14="http://schemas.microsoft.com/office/powerpoint/2010/main" val="524857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Uncertainty</a:t>
            </a:r>
            <a:endParaRPr lang="en-US" dirty="0"/>
          </a:p>
        </p:txBody>
      </p:sp>
      <p:sp>
        <p:nvSpPr>
          <p:cNvPr id="3" name="Content Placeholder 2"/>
          <p:cNvSpPr>
            <a:spLocks noGrp="1"/>
          </p:cNvSpPr>
          <p:nvPr>
            <p:ph sz="quarter" idx="1"/>
          </p:nvPr>
        </p:nvSpPr>
        <p:spPr>
          <a:xfrm>
            <a:off x="2813537" y="1549506"/>
            <a:ext cx="6195991" cy="4572000"/>
          </a:xfrm>
        </p:spPr>
        <p:txBody>
          <a:bodyPr>
            <a:noAutofit/>
          </a:bodyPr>
          <a:lstStyle/>
          <a:p>
            <a:r>
              <a:rPr lang="en-US" sz="2800" dirty="0" smtClean="0"/>
              <a:t>People deal with uncertainty all the time:  </a:t>
            </a:r>
          </a:p>
          <a:p>
            <a:pPr lvl="1"/>
            <a:r>
              <a:rPr lang="en-US" sz="2000" dirty="0" smtClean="0"/>
              <a:t>How long will my commute be?</a:t>
            </a:r>
          </a:p>
          <a:p>
            <a:pPr lvl="1"/>
            <a:r>
              <a:rPr lang="en-US" sz="2000" dirty="0" smtClean="0"/>
              <a:t>How much will my vacation cost? </a:t>
            </a:r>
          </a:p>
          <a:p>
            <a:pPr lvl="1"/>
            <a:r>
              <a:rPr lang="en-US" sz="2000" dirty="0" smtClean="0"/>
              <a:t>What rate of return can I expect from my portfolio?</a:t>
            </a:r>
          </a:p>
          <a:p>
            <a:r>
              <a:rPr lang="en-US" sz="2800" dirty="0" smtClean="0"/>
              <a:t>The goals of this training are to:</a:t>
            </a:r>
          </a:p>
          <a:p>
            <a:pPr marL="731520" lvl="1" indent="-457200">
              <a:buFont typeface="+mj-lt"/>
              <a:buAutoNum type="arabicPeriod"/>
            </a:pPr>
            <a:r>
              <a:rPr lang="en-US" sz="2000" dirty="0" smtClean="0"/>
              <a:t>Introduce you to the continuous estimation (CE) format of forecasting problems.</a:t>
            </a:r>
          </a:p>
          <a:p>
            <a:pPr marL="731520" lvl="1" indent="-457200">
              <a:buFont typeface="+mj-lt"/>
              <a:buAutoNum type="arabicPeriod"/>
            </a:pPr>
            <a:r>
              <a:rPr lang="en-US" sz="2000" dirty="0" smtClean="0"/>
              <a:t>Teach you to express uncertainty in quantitative terms and think about uncertainty in politics.</a:t>
            </a:r>
          </a:p>
          <a:p>
            <a:pPr marL="731520" lvl="1" indent="-457200">
              <a:buFont typeface="+mj-lt"/>
              <a:buAutoNum type="arabicPeriod"/>
            </a:pPr>
            <a:r>
              <a:rPr lang="en-US" sz="2000" dirty="0" smtClean="0"/>
              <a:t>Explain how your forecasts will be scored.</a:t>
            </a:r>
          </a:p>
        </p:txBody>
      </p:sp>
      <p:pic>
        <p:nvPicPr>
          <p:cNvPr id="5" name="Picture 4"/>
          <p:cNvPicPr>
            <a:picLocks noChangeAspect="1"/>
          </p:cNvPicPr>
          <p:nvPr/>
        </p:nvPicPr>
        <p:blipFill>
          <a:blip r:embed="rId2"/>
          <a:stretch>
            <a:fillRect/>
          </a:stretch>
        </p:blipFill>
        <p:spPr>
          <a:xfrm>
            <a:off x="468351" y="2515379"/>
            <a:ext cx="2181780" cy="2215184"/>
          </a:xfrm>
          <a:prstGeom prst="rect">
            <a:avLst/>
          </a:prstGeom>
        </p:spPr>
      </p:pic>
    </p:spTree>
    <p:extLst>
      <p:ext uri="{BB962C8B-B14F-4D97-AF65-F5344CB8AC3E}">
        <p14:creationId xmlns:p14="http://schemas.microsoft.com/office/powerpoint/2010/main" val="393393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Format</a:t>
            </a:r>
            <a:endParaRPr lang="en-US" dirty="0"/>
          </a:p>
        </p:txBody>
      </p:sp>
      <p:sp>
        <p:nvSpPr>
          <p:cNvPr id="3" name="Content Placeholder 2"/>
          <p:cNvSpPr>
            <a:spLocks noGrp="1"/>
          </p:cNvSpPr>
          <p:nvPr>
            <p:ph sz="quarter" idx="1"/>
          </p:nvPr>
        </p:nvSpPr>
        <p:spPr/>
        <p:txBody>
          <a:bodyPr>
            <a:normAutofit/>
          </a:bodyPr>
          <a:lstStyle/>
          <a:p>
            <a:r>
              <a:rPr lang="en-US" dirty="0" smtClean="0"/>
              <a:t>Every forecasting problem will be posed in the form of non-overlapping intervals that cover all possibilities. </a:t>
            </a:r>
          </a:p>
          <a:p>
            <a:r>
              <a:rPr lang="en-US" dirty="0" smtClean="0"/>
              <a:t>Example : How many Japanese nuclear reactors will be operational as of June 1</a:t>
            </a:r>
            <a:r>
              <a:rPr lang="en-US" baseline="30000" dirty="0" smtClean="0"/>
              <a:t>st</a:t>
            </a:r>
            <a:r>
              <a:rPr lang="en-US" dirty="0" smtClean="0"/>
              <a:t>, 2014?</a:t>
            </a:r>
            <a:endParaRPr lang="en-US" dirty="0"/>
          </a:p>
          <a:p>
            <a:pPr lvl="1"/>
            <a:r>
              <a:rPr lang="en-US" dirty="0" smtClean="0"/>
              <a:t>0 reactors</a:t>
            </a:r>
          </a:p>
          <a:p>
            <a:pPr lvl="1"/>
            <a:r>
              <a:rPr lang="en-US" dirty="0" smtClean="0"/>
              <a:t>1 to 4 reactors</a:t>
            </a:r>
          </a:p>
          <a:p>
            <a:pPr lvl="1"/>
            <a:r>
              <a:rPr lang="en-US" dirty="0" smtClean="0"/>
              <a:t>5 to 9 reactors</a:t>
            </a:r>
          </a:p>
          <a:p>
            <a:pPr lvl="1"/>
            <a:r>
              <a:rPr lang="en-US" dirty="0" smtClean="0"/>
              <a:t>10 or more reactors</a:t>
            </a:r>
          </a:p>
        </p:txBody>
      </p:sp>
      <p:pic>
        <p:nvPicPr>
          <p:cNvPr id="4" name="Picture 3"/>
          <p:cNvPicPr>
            <a:picLocks noChangeAspect="1"/>
          </p:cNvPicPr>
          <p:nvPr/>
        </p:nvPicPr>
        <p:blipFill>
          <a:blip r:embed="rId2"/>
          <a:stretch>
            <a:fillRect/>
          </a:stretch>
        </p:blipFill>
        <p:spPr>
          <a:xfrm>
            <a:off x="4902200" y="4011019"/>
            <a:ext cx="3517900" cy="2222500"/>
          </a:xfrm>
          <a:prstGeom prst="rect">
            <a:avLst/>
          </a:prstGeom>
        </p:spPr>
      </p:pic>
    </p:spTree>
    <p:extLst>
      <p:ext uri="{BB962C8B-B14F-4D97-AF65-F5344CB8AC3E}">
        <p14:creationId xmlns:p14="http://schemas.microsoft.com/office/powerpoint/2010/main" val="250607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Format</a:t>
            </a:r>
            <a:endParaRPr lang="en-US" dirty="0"/>
          </a:p>
        </p:txBody>
      </p:sp>
      <p:sp>
        <p:nvSpPr>
          <p:cNvPr id="5" name="Content Placeholder 4"/>
          <p:cNvSpPr>
            <a:spLocks noGrp="1"/>
          </p:cNvSpPr>
          <p:nvPr>
            <p:ph sz="quarter" idx="1"/>
          </p:nvPr>
        </p:nvSpPr>
        <p:spPr>
          <a:xfrm>
            <a:off x="3038972" y="5933368"/>
            <a:ext cx="5846025" cy="459154"/>
          </a:xfrm>
        </p:spPr>
        <p:style>
          <a:lnRef idx="3">
            <a:schemeClr val="lt1"/>
          </a:lnRef>
          <a:fillRef idx="1">
            <a:schemeClr val="accent4"/>
          </a:fillRef>
          <a:effectRef idx="1">
            <a:schemeClr val="accent4"/>
          </a:effectRef>
          <a:fontRef idx="minor">
            <a:schemeClr val="lt1"/>
          </a:fontRef>
        </p:style>
        <p:txBody>
          <a:bodyPr>
            <a:normAutofit fontScale="55000" lnSpcReduction="20000"/>
          </a:bodyPr>
          <a:lstStyle/>
          <a:p>
            <a:r>
              <a:rPr lang="en-US" dirty="0" smtClean="0"/>
              <a:t>You can assign as many as 100 (or as few as 0) by clicking on the line associated to each bin.</a:t>
            </a:r>
          </a:p>
        </p:txBody>
      </p:sp>
      <p:grpSp>
        <p:nvGrpSpPr>
          <p:cNvPr id="9" name="Group 8"/>
          <p:cNvGrpSpPr/>
          <p:nvPr/>
        </p:nvGrpSpPr>
        <p:grpSpPr>
          <a:xfrm>
            <a:off x="381001" y="3188829"/>
            <a:ext cx="7213696" cy="2552899"/>
            <a:chOff x="-889000" y="1524614"/>
            <a:chExt cx="7213696" cy="2552899"/>
          </a:xfrm>
        </p:grpSpPr>
        <p:pic>
          <p:nvPicPr>
            <p:cNvPr id="7" name="Picture 6"/>
            <p:cNvPicPr>
              <a:picLocks noChangeAspect="1"/>
            </p:cNvPicPr>
            <p:nvPr/>
          </p:nvPicPr>
          <p:blipFill>
            <a:blip r:embed="rId2"/>
            <a:stretch>
              <a:fillRect/>
            </a:stretch>
          </p:blipFill>
          <p:spPr>
            <a:xfrm>
              <a:off x="-889000" y="1524614"/>
              <a:ext cx="7213696" cy="2552899"/>
            </a:xfrm>
            <a:prstGeom prst="rect">
              <a:avLst/>
            </a:prstGeom>
          </p:spPr>
        </p:pic>
        <p:sp>
          <p:nvSpPr>
            <p:cNvPr id="4" name="TextBox 3"/>
            <p:cNvSpPr txBox="1"/>
            <p:nvPr/>
          </p:nvSpPr>
          <p:spPr>
            <a:xfrm>
              <a:off x="-537306" y="2401153"/>
              <a:ext cx="634999" cy="230832"/>
            </a:xfrm>
            <a:prstGeom prst="rect">
              <a:avLst/>
            </a:prstGeom>
            <a:solidFill>
              <a:srgbClr val="FFFFFF"/>
            </a:solidFill>
          </p:spPr>
          <p:txBody>
            <a:bodyPr wrap="square" rtlCol="0">
              <a:spAutoFit/>
            </a:bodyPr>
            <a:lstStyle/>
            <a:p>
              <a:r>
                <a:rPr lang="en-US" sz="900" dirty="0" smtClean="0">
                  <a:solidFill>
                    <a:srgbClr val="0AACEC"/>
                  </a:solidFill>
                  <a:latin typeface="Arial"/>
                  <a:cs typeface="Arial"/>
                </a:rPr>
                <a:t>0</a:t>
              </a:r>
              <a:endParaRPr lang="en-US" sz="900" dirty="0">
                <a:solidFill>
                  <a:srgbClr val="0AACEC"/>
                </a:solidFill>
                <a:latin typeface="Arial"/>
                <a:cs typeface="Arial"/>
              </a:endParaRPr>
            </a:p>
          </p:txBody>
        </p:sp>
      </p:grpSp>
      <p:sp>
        <p:nvSpPr>
          <p:cNvPr id="8" name="TextBox 7"/>
          <p:cNvSpPr txBox="1"/>
          <p:nvPr/>
        </p:nvSpPr>
        <p:spPr>
          <a:xfrm>
            <a:off x="381001" y="3188829"/>
            <a:ext cx="8455151" cy="338554"/>
          </a:xfrm>
          <a:prstGeom prst="rect">
            <a:avLst/>
          </a:prstGeom>
          <a:solidFill>
            <a:srgbClr val="FFFFFF"/>
          </a:solidFill>
        </p:spPr>
        <p:txBody>
          <a:bodyPr wrap="square" rtlCol="0">
            <a:spAutoFit/>
          </a:bodyPr>
          <a:lstStyle/>
          <a:p>
            <a:r>
              <a:rPr lang="en-US" sz="1600" b="1" dirty="0" smtClean="0"/>
              <a:t>How many Japanese nuclear reactors will be operational as of June 1</a:t>
            </a:r>
            <a:r>
              <a:rPr lang="en-US" sz="1600" b="1" baseline="30000" dirty="0" smtClean="0"/>
              <a:t>st</a:t>
            </a:r>
            <a:r>
              <a:rPr lang="en-US" sz="1600" b="1" dirty="0" smtClean="0"/>
              <a:t>, 2014?</a:t>
            </a:r>
            <a:endParaRPr lang="en-US" sz="1600" b="1" dirty="0"/>
          </a:p>
        </p:txBody>
      </p:sp>
      <p:sp>
        <p:nvSpPr>
          <p:cNvPr id="10" name="TextBox 9"/>
          <p:cNvSpPr txBox="1"/>
          <p:nvPr/>
        </p:nvSpPr>
        <p:spPr>
          <a:xfrm>
            <a:off x="104589" y="1519059"/>
            <a:ext cx="8904940" cy="2185214"/>
          </a:xfrm>
          <a:prstGeom prst="rect">
            <a:avLst/>
          </a:prstGeom>
          <a:noFill/>
        </p:spPr>
        <p:txBody>
          <a:bodyPr wrap="square" rtlCol="0">
            <a:spAutoFit/>
          </a:bodyPr>
          <a:lstStyle/>
          <a:p>
            <a:pPr marL="285750" indent="-285750">
              <a:buClr>
                <a:schemeClr val="accent2"/>
              </a:buClr>
              <a:buFont typeface="Arial"/>
              <a:buChar char="•"/>
            </a:pPr>
            <a:r>
              <a:rPr lang="en-US" sz="2000" b="1" dirty="0" smtClean="0"/>
              <a:t>You </a:t>
            </a:r>
            <a:r>
              <a:rPr lang="en-US" sz="2000" b="1" dirty="0"/>
              <a:t>have a total of 100 tokens to assign across all bins</a:t>
            </a:r>
            <a:r>
              <a:rPr lang="en-US" sz="2000" b="1" dirty="0" smtClean="0"/>
              <a:t>. </a:t>
            </a:r>
          </a:p>
          <a:p>
            <a:pPr marL="285750" indent="-285750">
              <a:buClr>
                <a:schemeClr val="accent2"/>
              </a:buClr>
              <a:buFont typeface="Arial"/>
              <a:buChar char="•"/>
            </a:pPr>
            <a:r>
              <a:rPr lang="en-US" sz="2000" b="1" dirty="0" smtClean="0"/>
              <a:t>Each token represents 1% of your belief that the “bin” is the right one.</a:t>
            </a:r>
          </a:p>
          <a:p>
            <a:pPr marL="285750" indent="-285750">
              <a:buClr>
                <a:schemeClr val="accent2"/>
              </a:buClr>
              <a:buFont typeface="Arial"/>
              <a:buChar char="•"/>
            </a:pPr>
            <a:r>
              <a:rPr lang="en-US" sz="2000" b="1" dirty="0" smtClean="0"/>
              <a:t>Put tokens into each bin until you’ve exhausted your token supply.</a:t>
            </a:r>
            <a:endParaRPr lang="en-US" sz="2000" b="1" dirty="0"/>
          </a:p>
          <a:p>
            <a:pPr marL="285750" indent="-285750">
              <a:buClr>
                <a:schemeClr val="accent2"/>
              </a:buClr>
              <a:buFont typeface="Arial"/>
              <a:buChar char="•"/>
            </a:pPr>
            <a:endParaRPr lang="en-US" dirty="0"/>
          </a:p>
          <a:p>
            <a:pPr marL="285750" indent="-285750">
              <a:buClr>
                <a:schemeClr val="accent2"/>
              </a:buClr>
              <a:buFont typeface="Arial"/>
              <a:buChar char="•"/>
            </a:pPr>
            <a:endParaRPr lang="en-US" dirty="0"/>
          </a:p>
        </p:txBody>
      </p:sp>
      <p:sp>
        <p:nvSpPr>
          <p:cNvPr id="11" name="Oval 10"/>
          <p:cNvSpPr/>
          <p:nvPr/>
        </p:nvSpPr>
        <p:spPr>
          <a:xfrm>
            <a:off x="3078048" y="5991985"/>
            <a:ext cx="282565" cy="263767"/>
          </a:xfrm>
          <a:prstGeom prst="ellipse">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r>
              <a:rPr lang="en-US" sz="1400" dirty="0" smtClean="0"/>
              <a:t>1</a:t>
            </a:r>
            <a:endParaRPr lang="en-US" sz="1400" dirty="0"/>
          </a:p>
        </p:txBody>
      </p:sp>
      <p:cxnSp>
        <p:nvCxnSpPr>
          <p:cNvPr id="13" name="Straight Arrow Connector 12"/>
          <p:cNvCxnSpPr/>
          <p:nvPr/>
        </p:nvCxnSpPr>
        <p:spPr>
          <a:xfrm flipV="1">
            <a:off x="3360613" y="5444907"/>
            <a:ext cx="576387" cy="488462"/>
          </a:xfrm>
          <a:prstGeom prst="straightConnector1">
            <a:avLst/>
          </a:prstGeom>
          <a:ln>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6" name="Content Placeholder 4"/>
          <p:cNvSpPr txBox="1">
            <a:spLocks/>
          </p:cNvSpPr>
          <p:nvPr/>
        </p:nvSpPr>
        <p:spPr>
          <a:xfrm>
            <a:off x="301752" y="5741728"/>
            <a:ext cx="2504090" cy="894862"/>
          </a:xfrm>
          <a:prstGeom prst="rect">
            <a:avLst/>
          </a:prstGeom>
        </p:spPr>
        <p:style>
          <a:lnRef idx="3">
            <a:schemeClr val="lt1"/>
          </a:lnRef>
          <a:fillRef idx="1">
            <a:schemeClr val="accent4"/>
          </a:fillRef>
          <a:effectRef idx="1">
            <a:schemeClr val="accent4"/>
          </a:effectRef>
          <a:fontRef idx="minor">
            <a:schemeClr val="lt1"/>
          </a:fontRef>
        </p:style>
        <p:txBody>
          <a:bodyPr vert="horz">
            <a:normAutofit fontScale="5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lt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lt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lt1"/>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lt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lt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lt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lt1"/>
                </a:solidFill>
                <a:latin typeface="+mn-lt"/>
                <a:ea typeface="+mn-ea"/>
                <a:cs typeface="+mn-cs"/>
              </a:defRPr>
            </a:lvl9pPr>
          </a:lstStyle>
          <a:p>
            <a:r>
              <a:rPr lang="en-US" dirty="0" smtClean="0"/>
              <a:t>If you want to rest the number of tokens for a particular bin, click on the trash can icon.</a:t>
            </a:r>
          </a:p>
        </p:txBody>
      </p:sp>
      <p:sp>
        <p:nvSpPr>
          <p:cNvPr id="17" name="Oval 16"/>
          <p:cNvSpPr/>
          <p:nvPr/>
        </p:nvSpPr>
        <p:spPr>
          <a:xfrm>
            <a:off x="331057" y="5781946"/>
            <a:ext cx="282565" cy="263767"/>
          </a:xfrm>
          <a:prstGeom prst="ellipse">
            <a:avLst/>
          </a:prstGeom>
          <a:solidFill>
            <a:srgbClr val="0E92EC"/>
          </a:solidFill>
        </p:spPr>
        <p:style>
          <a:lnRef idx="3">
            <a:schemeClr val="lt1"/>
          </a:lnRef>
          <a:fillRef idx="1">
            <a:schemeClr val="accent3"/>
          </a:fillRef>
          <a:effectRef idx="1">
            <a:schemeClr val="accent3"/>
          </a:effectRef>
          <a:fontRef idx="minor">
            <a:schemeClr val="lt1"/>
          </a:fontRef>
        </p:style>
        <p:txBody>
          <a:bodyPr rtlCol="0" anchor="ctr"/>
          <a:lstStyle/>
          <a:p>
            <a:r>
              <a:rPr lang="en-US" sz="1400" dirty="0"/>
              <a:t>2</a:t>
            </a:r>
          </a:p>
        </p:txBody>
      </p:sp>
      <p:cxnSp>
        <p:nvCxnSpPr>
          <p:cNvPr id="18" name="Straight Arrow Connector 17"/>
          <p:cNvCxnSpPr/>
          <p:nvPr/>
        </p:nvCxnSpPr>
        <p:spPr>
          <a:xfrm flipV="1">
            <a:off x="517769" y="5444907"/>
            <a:ext cx="214926" cy="296822"/>
          </a:xfrm>
          <a:prstGeom prst="straightConnector1">
            <a:avLst/>
          </a:prstGeom>
          <a:ln>
            <a:solidFill>
              <a:srgbClr val="0E92EC"/>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4" name="Content Placeholder 4"/>
          <p:cNvSpPr txBox="1">
            <a:spLocks/>
          </p:cNvSpPr>
          <p:nvPr/>
        </p:nvSpPr>
        <p:spPr>
          <a:xfrm>
            <a:off x="7011140" y="4296201"/>
            <a:ext cx="1663937" cy="748168"/>
          </a:xfrm>
          <a:prstGeom prst="rect">
            <a:avLst/>
          </a:prstGeom>
        </p:spPr>
        <p:style>
          <a:lnRef idx="3">
            <a:schemeClr val="lt1"/>
          </a:lnRef>
          <a:fillRef idx="1">
            <a:schemeClr val="accent4"/>
          </a:fillRef>
          <a:effectRef idx="1">
            <a:schemeClr val="accent4"/>
          </a:effectRef>
          <a:fontRef idx="minor">
            <a:schemeClr val="lt1"/>
          </a:fontRef>
        </p:style>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lt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lt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lt1"/>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lt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lt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lt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lt1"/>
                </a:solidFill>
                <a:latin typeface="+mn-lt"/>
                <a:ea typeface="+mn-ea"/>
                <a:cs typeface="+mn-cs"/>
              </a:defRPr>
            </a:lvl9pPr>
          </a:lstStyle>
          <a:p>
            <a:r>
              <a:rPr lang="en-US" sz="1500" dirty="0" smtClean="0"/>
              <a:t>When you are done, click “save”.</a:t>
            </a:r>
          </a:p>
        </p:txBody>
      </p:sp>
      <p:sp>
        <p:nvSpPr>
          <p:cNvPr id="25" name="Oval 24"/>
          <p:cNvSpPr/>
          <p:nvPr/>
        </p:nvSpPr>
        <p:spPr>
          <a:xfrm>
            <a:off x="7040447" y="4325507"/>
            <a:ext cx="282565" cy="263767"/>
          </a:xfrm>
          <a:prstGeom prst="ellipse">
            <a:avLst/>
          </a:prstGeom>
          <a:solidFill>
            <a:srgbClr val="008000"/>
          </a:solidFill>
        </p:spPr>
        <p:style>
          <a:lnRef idx="3">
            <a:schemeClr val="lt1"/>
          </a:lnRef>
          <a:fillRef idx="1">
            <a:schemeClr val="accent3"/>
          </a:fillRef>
          <a:effectRef idx="1">
            <a:schemeClr val="accent3"/>
          </a:effectRef>
          <a:fontRef idx="minor">
            <a:schemeClr val="lt1"/>
          </a:fontRef>
        </p:style>
        <p:txBody>
          <a:bodyPr rtlCol="0" anchor="b"/>
          <a:lstStyle/>
          <a:p>
            <a:r>
              <a:rPr lang="en-US" sz="1400" dirty="0"/>
              <a:t>3</a:t>
            </a:r>
          </a:p>
        </p:txBody>
      </p:sp>
      <p:cxnSp>
        <p:nvCxnSpPr>
          <p:cNvPr id="26" name="Straight Arrow Connector 25"/>
          <p:cNvCxnSpPr/>
          <p:nvPr/>
        </p:nvCxnSpPr>
        <p:spPr>
          <a:xfrm flipH="1">
            <a:off x="6897077" y="5044369"/>
            <a:ext cx="143370" cy="400538"/>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60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7500"/>
            <a:ext cx="8534400" cy="758952"/>
          </a:xfrm>
        </p:spPr>
        <p:txBody>
          <a:bodyPr>
            <a:normAutofit/>
          </a:bodyPr>
          <a:lstStyle/>
          <a:p>
            <a:r>
              <a:rPr lang="en-US" dirty="0" smtClean="0"/>
              <a:t>Tips on forecasting dates and quantities</a:t>
            </a:r>
            <a:endParaRPr lang="en-US" dirty="0"/>
          </a:p>
        </p:txBody>
      </p:sp>
      <p:sp>
        <p:nvSpPr>
          <p:cNvPr id="3" name="Content Placeholder 2"/>
          <p:cNvSpPr>
            <a:spLocks noGrp="1"/>
          </p:cNvSpPr>
          <p:nvPr>
            <p:ph sz="quarter" idx="1"/>
          </p:nvPr>
        </p:nvSpPr>
        <p:spPr>
          <a:xfrm>
            <a:off x="301752" y="1527048"/>
            <a:ext cx="8503920" cy="3934527"/>
          </a:xfrm>
        </p:spPr>
        <p:txBody>
          <a:bodyPr>
            <a:normAutofit fontScale="92500" lnSpcReduction="20000"/>
          </a:bodyPr>
          <a:lstStyle/>
          <a:p>
            <a:pPr>
              <a:spcAft>
                <a:spcPts val="1200"/>
              </a:spcAft>
            </a:pPr>
            <a:r>
              <a:rPr lang="en-US" dirty="0" smtClean="0"/>
              <a:t>Hunt for the right information– any clues as to what might happen and how similar events have resolved in the past. </a:t>
            </a:r>
          </a:p>
          <a:p>
            <a:pPr>
              <a:spcAft>
                <a:spcPts val="1200"/>
              </a:spcAft>
            </a:pPr>
            <a:r>
              <a:rPr lang="en-US" dirty="0" smtClean="0"/>
              <a:t>Think about plausible scenarios that can lead to outcomes within each of the listed intervals.</a:t>
            </a:r>
          </a:p>
          <a:p>
            <a:pPr>
              <a:spcAft>
                <a:spcPts val="1200"/>
              </a:spcAft>
            </a:pPr>
            <a:r>
              <a:rPr lang="en-US" dirty="0" smtClean="0"/>
              <a:t>Beware of overconfidence in some outcomes versus others. Why might your favored outcomes not occur?</a:t>
            </a:r>
          </a:p>
          <a:p>
            <a:pPr>
              <a:spcAft>
                <a:spcPts val="1200"/>
              </a:spcAft>
            </a:pPr>
            <a:r>
              <a:rPr lang="en-US" dirty="0" smtClean="0"/>
              <a:t>Update your forecasts as you become aware of new information.</a:t>
            </a:r>
          </a:p>
          <a:p>
            <a:endParaRPr lang="en-US" dirty="0"/>
          </a:p>
        </p:txBody>
      </p:sp>
      <p:sp>
        <p:nvSpPr>
          <p:cNvPr id="4" name="Rectangle 3"/>
          <p:cNvSpPr/>
          <p:nvPr/>
        </p:nvSpPr>
        <p:spPr>
          <a:xfrm>
            <a:off x="1126738" y="5175129"/>
            <a:ext cx="6951397" cy="1059851"/>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CHAMPS KNOW, the next training module will give you more detailed guidelines on making good forecasts.</a:t>
            </a:r>
            <a:endParaRPr lang="en-US" dirty="0"/>
          </a:p>
        </p:txBody>
      </p:sp>
    </p:spTree>
    <p:extLst>
      <p:ext uri="{BB962C8B-B14F-4D97-AF65-F5344CB8AC3E}">
        <p14:creationId xmlns:p14="http://schemas.microsoft.com/office/powerpoint/2010/main" val="3895998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you’ll be scored</a:t>
            </a:r>
            <a:endParaRPr lang="en-US" dirty="0"/>
          </a:p>
        </p:txBody>
      </p:sp>
      <p:sp>
        <p:nvSpPr>
          <p:cNvPr id="3" name="Content Placeholder 2"/>
          <p:cNvSpPr>
            <a:spLocks noGrp="1"/>
          </p:cNvSpPr>
          <p:nvPr>
            <p:ph sz="quarter" idx="1"/>
          </p:nvPr>
        </p:nvSpPr>
        <p:spPr/>
        <p:txBody>
          <a:bodyPr>
            <a:noAutofit/>
          </a:bodyPr>
          <a:lstStyle/>
          <a:p>
            <a:pPr marL="274320" lvl="1" indent="0">
              <a:buNone/>
            </a:pPr>
            <a:r>
              <a:rPr lang="en-US" sz="2400" b="1" dirty="0"/>
              <a:t>Our chosen </a:t>
            </a:r>
            <a:r>
              <a:rPr lang="en-US" sz="2400" b="1" dirty="0" smtClean="0"/>
              <a:t>metric is the </a:t>
            </a:r>
            <a:r>
              <a:rPr lang="en-US" sz="2400" b="1" dirty="0"/>
              <a:t>Brier score: </a:t>
            </a:r>
            <a:endParaRPr lang="en-US" sz="2400" b="1" dirty="0" smtClean="0"/>
          </a:p>
          <a:p>
            <a:pPr marL="274320" lvl="1" indent="0">
              <a:buNone/>
            </a:pPr>
            <a:endParaRPr lang="en-US" sz="2400" b="1" dirty="0"/>
          </a:p>
          <a:p>
            <a:pPr lvl="1">
              <a:buClr>
                <a:srgbClr val="620000"/>
              </a:buClr>
              <a:buFont typeface="Wingdings" charset="2"/>
              <a:buChar char="u"/>
            </a:pPr>
            <a:r>
              <a:rPr lang="en-US" sz="2400" dirty="0"/>
              <a:t>A Brier score is the squared deviation between probability judgments and reality</a:t>
            </a:r>
            <a:r>
              <a:rPr lang="en-US" sz="2400" dirty="0" smtClean="0"/>
              <a:t>.</a:t>
            </a:r>
          </a:p>
          <a:p>
            <a:pPr marL="274320" lvl="1" indent="0">
              <a:buClr>
                <a:srgbClr val="620000"/>
              </a:buClr>
              <a:buNone/>
            </a:pPr>
            <a:endParaRPr lang="en-US" sz="2400" dirty="0"/>
          </a:p>
          <a:p>
            <a:pPr lvl="1">
              <a:buClr>
                <a:srgbClr val="620000"/>
              </a:buClr>
              <a:buFont typeface="Wingdings" charset="2"/>
              <a:buChar char="u"/>
            </a:pPr>
            <a:r>
              <a:rPr lang="en-US" sz="2400" dirty="0" smtClean="0"/>
              <a:t>Brier scores range </a:t>
            </a:r>
            <a:r>
              <a:rPr lang="en-US" sz="2400" dirty="0"/>
              <a:t>from 0 to 2 in this context</a:t>
            </a:r>
            <a:r>
              <a:rPr lang="en-US" sz="2400" dirty="0" smtClean="0"/>
              <a:t>.</a:t>
            </a:r>
            <a:endParaRPr lang="en-US" sz="2800" dirty="0"/>
          </a:p>
          <a:p>
            <a:pPr marL="0" indent="0">
              <a:buNone/>
            </a:pPr>
            <a:r>
              <a:rPr lang="en-US" sz="1800" dirty="0" smtClean="0"/>
              <a:t>        </a:t>
            </a:r>
          </a:p>
          <a:p>
            <a:pPr marL="0" indent="0" algn="ctr">
              <a:buClr>
                <a:srgbClr val="620000"/>
              </a:buClr>
              <a:buNone/>
            </a:pPr>
            <a:r>
              <a:rPr lang="en-US" sz="2800" dirty="0" smtClean="0"/>
              <a:t>Like in golf, lower </a:t>
            </a:r>
            <a:r>
              <a:rPr lang="en-US" sz="2800" dirty="0"/>
              <a:t>scores reflect more accurate predictions!</a:t>
            </a:r>
          </a:p>
        </p:txBody>
      </p:sp>
    </p:spTree>
    <p:extLst>
      <p:ext uri="{BB962C8B-B14F-4D97-AF65-F5344CB8AC3E}">
        <p14:creationId xmlns:p14="http://schemas.microsoft.com/office/powerpoint/2010/main" val="2776260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Brier Scoring explained</a:t>
            </a:r>
            <a:endParaRPr lang="en-US" dirty="0"/>
          </a:p>
        </p:txBody>
      </p:sp>
      <p:sp>
        <p:nvSpPr>
          <p:cNvPr id="4" name="TextBox 3"/>
          <p:cNvSpPr txBox="1"/>
          <p:nvPr/>
        </p:nvSpPr>
        <p:spPr>
          <a:xfrm>
            <a:off x="301752" y="1564243"/>
            <a:ext cx="8716612" cy="1015663"/>
          </a:xfrm>
          <a:prstGeom prst="rect">
            <a:avLst/>
          </a:prstGeom>
          <a:noFill/>
        </p:spPr>
        <p:txBody>
          <a:bodyPr wrap="square" rtlCol="0">
            <a:spAutoFit/>
          </a:bodyPr>
          <a:lstStyle/>
          <a:p>
            <a:pPr marL="342900" lvl="0" indent="-342900">
              <a:spcAft>
                <a:spcPts val="1200"/>
              </a:spcAft>
              <a:buClr>
                <a:srgbClr val="620000"/>
              </a:buClr>
              <a:buFont typeface="Wingdings" charset="2"/>
              <a:buChar char="u"/>
            </a:pPr>
            <a:r>
              <a:rPr lang="en-US" sz="2000" dirty="0" smtClean="0">
                <a:solidFill>
                  <a:srgbClr val="404040"/>
                </a:solidFill>
              </a:rPr>
              <a:t>Brier scoring harshly </a:t>
            </a:r>
            <a:r>
              <a:rPr lang="en-US" sz="2000" dirty="0">
                <a:solidFill>
                  <a:srgbClr val="404040"/>
                </a:solidFill>
              </a:rPr>
              <a:t>penalizes extreme overconfidence</a:t>
            </a:r>
            <a:r>
              <a:rPr lang="en-US" sz="2000" dirty="0" smtClean="0">
                <a:solidFill>
                  <a:srgbClr val="404040"/>
                </a:solidFill>
              </a:rPr>
              <a:t>. Because errors </a:t>
            </a:r>
            <a:r>
              <a:rPr lang="en-US" sz="2000" dirty="0">
                <a:solidFill>
                  <a:srgbClr val="404040"/>
                </a:solidFill>
              </a:rPr>
              <a:t>are squared, </a:t>
            </a:r>
            <a:r>
              <a:rPr lang="en-US" sz="2000" dirty="0" smtClean="0">
                <a:solidFill>
                  <a:srgbClr val="404040"/>
                </a:solidFill>
              </a:rPr>
              <a:t>your Brier </a:t>
            </a:r>
            <a:r>
              <a:rPr lang="en-US" sz="2000" dirty="0">
                <a:solidFill>
                  <a:srgbClr val="404040"/>
                </a:solidFill>
              </a:rPr>
              <a:t>score gets worse </a:t>
            </a:r>
            <a:r>
              <a:rPr lang="en-US" sz="2000" dirty="0" smtClean="0">
                <a:solidFill>
                  <a:srgbClr val="404040"/>
                </a:solidFill>
              </a:rPr>
              <a:t>quickly with wrong </a:t>
            </a:r>
            <a:r>
              <a:rPr lang="en-US" sz="2000" dirty="0">
                <a:solidFill>
                  <a:srgbClr val="404040"/>
                </a:solidFill>
              </a:rPr>
              <a:t>extreme predictions</a:t>
            </a:r>
            <a:r>
              <a:rPr lang="en-US" sz="2000" dirty="0" smtClean="0">
                <a:solidFill>
                  <a:srgbClr val="404040"/>
                </a:solidFill>
              </a:rPr>
              <a:t>. It also penalizes under-confidence in the long-run.</a:t>
            </a:r>
          </a:p>
        </p:txBody>
      </p:sp>
      <p:sp>
        <p:nvSpPr>
          <p:cNvPr id="3" name="TextBox 2"/>
          <p:cNvSpPr txBox="1"/>
          <p:nvPr/>
        </p:nvSpPr>
        <p:spPr>
          <a:xfrm>
            <a:off x="301752" y="2727806"/>
            <a:ext cx="5438746" cy="4462761"/>
          </a:xfrm>
          <a:prstGeom prst="rect">
            <a:avLst/>
          </a:prstGeom>
          <a:noFill/>
        </p:spPr>
        <p:txBody>
          <a:bodyPr wrap="square" rtlCol="0">
            <a:spAutoFit/>
          </a:bodyPr>
          <a:lstStyle/>
          <a:p>
            <a:pPr marL="285750" indent="-285750">
              <a:spcAft>
                <a:spcPts val="1200"/>
              </a:spcAft>
              <a:buClr>
                <a:srgbClr val="620000"/>
              </a:buClr>
              <a:buFont typeface="Wingdings" charset="2"/>
              <a:buChar char="u"/>
            </a:pPr>
            <a:r>
              <a:rPr lang="en-US" sz="2000" dirty="0">
                <a:solidFill>
                  <a:srgbClr val="404040"/>
                </a:solidFill>
              </a:rPr>
              <a:t>For </a:t>
            </a:r>
            <a:r>
              <a:rPr lang="en-US" sz="2000" dirty="0" smtClean="0">
                <a:solidFill>
                  <a:srgbClr val="404040"/>
                </a:solidFill>
              </a:rPr>
              <a:t>example, </a:t>
            </a:r>
            <a:r>
              <a:rPr lang="en-US" sz="2000" dirty="0">
                <a:solidFill>
                  <a:srgbClr val="404040"/>
                </a:solidFill>
              </a:rPr>
              <a:t>consider these </a:t>
            </a:r>
            <a:r>
              <a:rPr lang="en-US" sz="2000" dirty="0" smtClean="0">
                <a:solidFill>
                  <a:srgbClr val="404040"/>
                </a:solidFill>
              </a:rPr>
              <a:t>three </a:t>
            </a:r>
            <a:r>
              <a:rPr lang="en-US" sz="2000" dirty="0">
                <a:solidFill>
                  <a:srgbClr val="404040"/>
                </a:solidFill>
              </a:rPr>
              <a:t>forecasts for the question: </a:t>
            </a:r>
            <a:r>
              <a:rPr lang="en-US" sz="2000" i="1" dirty="0"/>
              <a:t>Will </a:t>
            </a:r>
            <a:r>
              <a:rPr lang="hr-HR" sz="2000" i="1" dirty="0"/>
              <a:t>Nouri al-Maliki</a:t>
            </a:r>
            <a:r>
              <a:rPr lang="en-US" sz="2000" i="1" dirty="0"/>
              <a:t> be Prime Minister of Iraq on 9/30/2014? </a:t>
            </a:r>
            <a:r>
              <a:rPr lang="en-US" sz="2000" dirty="0"/>
              <a:t>(Assume the true outcome is ‘No’)</a:t>
            </a:r>
          </a:p>
          <a:p>
            <a:pPr lvl="1">
              <a:spcAft>
                <a:spcPts val="1200"/>
              </a:spcAft>
              <a:buClr>
                <a:srgbClr val="620000"/>
              </a:buClr>
            </a:pPr>
            <a:r>
              <a:rPr lang="en-US" u="sng" dirty="0">
                <a:solidFill>
                  <a:srgbClr val="404040"/>
                </a:solidFill>
              </a:rPr>
              <a:t>Forecast #1</a:t>
            </a:r>
            <a:r>
              <a:rPr lang="en-US" dirty="0">
                <a:solidFill>
                  <a:srgbClr val="404040"/>
                </a:solidFill>
              </a:rPr>
              <a:t>: Probability ‘Yes’ = 50%.  </a:t>
            </a:r>
            <a:r>
              <a:rPr lang="en-US" dirty="0" smtClean="0">
                <a:solidFill>
                  <a:srgbClr val="404040"/>
                </a:solidFill>
              </a:rPr>
              <a:t>          Brier </a:t>
            </a:r>
            <a:r>
              <a:rPr lang="en-US" dirty="0">
                <a:solidFill>
                  <a:srgbClr val="404040"/>
                </a:solidFill>
              </a:rPr>
              <a:t>Score = 2(0.5-0)</a:t>
            </a:r>
            <a:r>
              <a:rPr lang="en-US" baseline="30000" dirty="0">
                <a:solidFill>
                  <a:srgbClr val="404040"/>
                </a:solidFill>
              </a:rPr>
              <a:t>2</a:t>
            </a:r>
            <a:r>
              <a:rPr lang="en-US" dirty="0">
                <a:solidFill>
                  <a:srgbClr val="404040"/>
                </a:solidFill>
              </a:rPr>
              <a:t> = </a:t>
            </a:r>
            <a:r>
              <a:rPr lang="en-US" dirty="0" smtClean="0">
                <a:solidFill>
                  <a:srgbClr val="404040"/>
                </a:solidFill>
              </a:rPr>
              <a:t>0.5 </a:t>
            </a:r>
            <a:r>
              <a:rPr lang="en-US" dirty="0">
                <a:solidFill>
                  <a:srgbClr val="404040"/>
                </a:solidFill>
              </a:rPr>
              <a:t>	</a:t>
            </a:r>
          </a:p>
          <a:p>
            <a:pPr lvl="1">
              <a:spcAft>
                <a:spcPts val="1200"/>
              </a:spcAft>
              <a:buClr>
                <a:srgbClr val="620000"/>
              </a:buClr>
            </a:pPr>
            <a:r>
              <a:rPr lang="en-US" u="sng" dirty="0">
                <a:solidFill>
                  <a:srgbClr val="404040"/>
                </a:solidFill>
              </a:rPr>
              <a:t>Forecast #2</a:t>
            </a:r>
            <a:r>
              <a:rPr lang="en-US" dirty="0">
                <a:solidFill>
                  <a:srgbClr val="404040"/>
                </a:solidFill>
              </a:rPr>
              <a:t>: Probability ‘Yes’ = 100%. </a:t>
            </a:r>
            <a:r>
              <a:rPr lang="en-US" dirty="0" smtClean="0">
                <a:solidFill>
                  <a:srgbClr val="404040"/>
                </a:solidFill>
              </a:rPr>
              <a:t>        Brier </a:t>
            </a:r>
            <a:r>
              <a:rPr lang="en-US" dirty="0">
                <a:solidFill>
                  <a:srgbClr val="404040"/>
                </a:solidFill>
              </a:rPr>
              <a:t>Score = 2(1-0)</a:t>
            </a:r>
            <a:r>
              <a:rPr lang="en-US" baseline="30000" dirty="0">
                <a:solidFill>
                  <a:srgbClr val="404040"/>
                </a:solidFill>
              </a:rPr>
              <a:t>2</a:t>
            </a:r>
            <a:r>
              <a:rPr lang="en-US" dirty="0">
                <a:solidFill>
                  <a:srgbClr val="404040"/>
                </a:solidFill>
              </a:rPr>
              <a:t> = </a:t>
            </a:r>
            <a:r>
              <a:rPr lang="en-US" dirty="0" smtClean="0">
                <a:solidFill>
                  <a:srgbClr val="404040"/>
                </a:solidFill>
              </a:rPr>
              <a:t>2  </a:t>
            </a:r>
            <a:r>
              <a:rPr lang="en-US" sz="1400" dirty="0" smtClean="0">
                <a:solidFill>
                  <a:srgbClr val="404040"/>
                </a:solidFill>
              </a:rPr>
              <a:t>(</a:t>
            </a:r>
            <a:r>
              <a:rPr lang="en-US" sz="1400" dirty="0">
                <a:solidFill>
                  <a:srgbClr val="404040"/>
                </a:solidFill>
              </a:rPr>
              <a:t>Worst possible score</a:t>
            </a:r>
            <a:r>
              <a:rPr lang="en-US" sz="1400" dirty="0" smtClean="0">
                <a:solidFill>
                  <a:srgbClr val="404040"/>
                </a:solidFill>
              </a:rPr>
              <a:t>)</a:t>
            </a:r>
          </a:p>
          <a:p>
            <a:pPr lvl="1">
              <a:spcAft>
                <a:spcPts val="1200"/>
              </a:spcAft>
              <a:buClr>
                <a:srgbClr val="620000"/>
              </a:buClr>
            </a:pPr>
            <a:r>
              <a:rPr lang="en-US" u="sng" dirty="0">
                <a:solidFill>
                  <a:srgbClr val="404040"/>
                </a:solidFill>
              </a:rPr>
              <a:t>Forecast </a:t>
            </a:r>
            <a:r>
              <a:rPr lang="en-US" u="sng" dirty="0" smtClean="0">
                <a:solidFill>
                  <a:srgbClr val="404040"/>
                </a:solidFill>
              </a:rPr>
              <a:t>#3</a:t>
            </a:r>
            <a:r>
              <a:rPr lang="en-US" dirty="0" smtClean="0">
                <a:solidFill>
                  <a:srgbClr val="404040"/>
                </a:solidFill>
              </a:rPr>
              <a:t>: </a:t>
            </a:r>
            <a:r>
              <a:rPr lang="en-US" dirty="0">
                <a:solidFill>
                  <a:srgbClr val="404040"/>
                </a:solidFill>
              </a:rPr>
              <a:t>Probability ‘Yes’ = </a:t>
            </a:r>
            <a:r>
              <a:rPr lang="en-US" dirty="0" smtClean="0">
                <a:solidFill>
                  <a:srgbClr val="404040"/>
                </a:solidFill>
              </a:rPr>
              <a:t>0</a:t>
            </a:r>
            <a:r>
              <a:rPr lang="en-US" dirty="0">
                <a:solidFill>
                  <a:srgbClr val="404040"/>
                </a:solidFill>
              </a:rPr>
              <a:t>%.  </a:t>
            </a:r>
            <a:r>
              <a:rPr lang="en-US" dirty="0" smtClean="0">
                <a:solidFill>
                  <a:srgbClr val="404040"/>
                </a:solidFill>
              </a:rPr>
              <a:t>           Brier </a:t>
            </a:r>
            <a:r>
              <a:rPr lang="en-US" dirty="0">
                <a:solidFill>
                  <a:srgbClr val="404040"/>
                </a:solidFill>
              </a:rPr>
              <a:t>Score = 2</a:t>
            </a:r>
            <a:r>
              <a:rPr lang="en-US" dirty="0" smtClean="0">
                <a:solidFill>
                  <a:srgbClr val="404040"/>
                </a:solidFill>
              </a:rPr>
              <a:t>(0-</a:t>
            </a:r>
            <a:r>
              <a:rPr lang="en-US" dirty="0">
                <a:solidFill>
                  <a:srgbClr val="404040"/>
                </a:solidFill>
              </a:rPr>
              <a:t>0)</a:t>
            </a:r>
            <a:r>
              <a:rPr lang="en-US" baseline="30000" dirty="0">
                <a:solidFill>
                  <a:srgbClr val="404040"/>
                </a:solidFill>
              </a:rPr>
              <a:t>2</a:t>
            </a:r>
            <a:r>
              <a:rPr lang="en-US" dirty="0">
                <a:solidFill>
                  <a:srgbClr val="404040"/>
                </a:solidFill>
              </a:rPr>
              <a:t> = </a:t>
            </a:r>
            <a:r>
              <a:rPr lang="en-US" dirty="0" smtClean="0">
                <a:solidFill>
                  <a:srgbClr val="404040"/>
                </a:solidFill>
              </a:rPr>
              <a:t>0  </a:t>
            </a:r>
            <a:r>
              <a:rPr lang="en-US" sz="1400" dirty="0" smtClean="0">
                <a:solidFill>
                  <a:srgbClr val="404040"/>
                </a:solidFill>
              </a:rPr>
              <a:t>(Best </a:t>
            </a:r>
            <a:r>
              <a:rPr lang="en-US" sz="1400" dirty="0">
                <a:solidFill>
                  <a:srgbClr val="404040"/>
                </a:solidFill>
              </a:rPr>
              <a:t>possible score)</a:t>
            </a:r>
          </a:p>
          <a:p>
            <a:pPr lvl="1">
              <a:spcAft>
                <a:spcPts val="1200"/>
              </a:spcAft>
              <a:buClr>
                <a:srgbClr val="620000"/>
              </a:buClr>
            </a:pPr>
            <a:endParaRPr lang="en-US" dirty="0">
              <a:solidFill>
                <a:srgbClr val="404040"/>
              </a:solidFill>
            </a:endParaRPr>
          </a:p>
          <a:p>
            <a:endParaRPr lang="en-US" dirty="0"/>
          </a:p>
        </p:txBody>
      </p:sp>
      <p:pic>
        <p:nvPicPr>
          <p:cNvPr id="5" name="Picture 4"/>
          <p:cNvPicPr>
            <a:picLocks noChangeAspect="1"/>
          </p:cNvPicPr>
          <p:nvPr/>
        </p:nvPicPr>
        <p:blipFill>
          <a:blip r:embed="rId2"/>
          <a:stretch>
            <a:fillRect/>
          </a:stretch>
        </p:blipFill>
        <p:spPr>
          <a:xfrm>
            <a:off x="5740498" y="3328710"/>
            <a:ext cx="3095653" cy="2247444"/>
          </a:xfrm>
          <a:prstGeom prst="rect">
            <a:avLst/>
          </a:prstGeom>
        </p:spPr>
      </p:pic>
    </p:spTree>
    <p:extLst>
      <p:ext uri="{BB962C8B-B14F-4D97-AF65-F5344CB8AC3E}">
        <p14:creationId xmlns:p14="http://schemas.microsoft.com/office/powerpoint/2010/main" val="2038388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6365</TotalTime>
  <Words>1716</Words>
  <Application>Microsoft Office PowerPoint</Application>
  <PresentationFormat>On-screen Show (4:3)</PresentationFormat>
  <Paragraphs>172</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Continuous Estimation</vt:lpstr>
      <vt:lpstr>Forecasting isn’t just about saying yes/no</vt:lpstr>
      <vt:lpstr>Thinking about Uncertainty</vt:lpstr>
      <vt:lpstr>Dealing with Uncertainty</vt:lpstr>
      <vt:lpstr>Question Format</vt:lpstr>
      <vt:lpstr>Answer Format</vt:lpstr>
      <vt:lpstr>Tips on forecasting dates and quantities</vt:lpstr>
      <vt:lpstr>How you’ll be scored</vt:lpstr>
      <vt:lpstr>Brier Scoring explained</vt:lpstr>
      <vt:lpstr>Scoring Forecast Intervals </vt:lpstr>
      <vt:lpstr>Scores over Time</vt:lpstr>
      <vt:lpstr>Leaderboard</vt:lpstr>
      <vt:lpstr>Setting the outer limits</vt:lpstr>
      <vt:lpstr>How Wide or Narrow Should the Range Be?</vt:lpstr>
      <vt:lpstr>How Wide or Narrow Should the Range Be?</vt:lpstr>
      <vt:lpstr>Response Format for Setting Ranges</vt:lpstr>
      <vt:lpstr>Scoring Ranges</vt:lpstr>
      <vt:lpstr>Scoring Ranges</vt:lpstr>
      <vt:lpstr>Scoring Ranges</vt:lpstr>
      <vt:lpstr>Quantile Scoring Rule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Accuracy Measurement</dc:title>
  <dc:creator>Eva Chen</dc:creator>
  <cp:lastModifiedBy>Don Moore</cp:lastModifiedBy>
  <cp:revision>225</cp:revision>
  <cp:lastPrinted>2014-07-24T21:28:39Z</cp:lastPrinted>
  <dcterms:created xsi:type="dcterms:W3CDTF">2014-06-24T00:10:12Z</dcterms:created>
  <dcterms:modified xsi:type="dcterms:W3CDTF">2014-11-12T18:48:20Z</dcterms:modified>
</cp:coreProperties>
</file>